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890" r:id="rId5"/>
    <p:sldMasterId id="2147483911" r:id="rId6"/>
    <p:sldMasterId id="2147483929" r:id="rId7"/>
    <p:sldMasterId id="2147483938" r:id="rId8"/>
  </p:sldMasterIdLst>
  <p:notesMasterIdLst>
    <p:notesMasterId r:id="rId130"/>
  </p:notesMasterIdLst>
  <p:handoutMasterIdLst>
    <p:handoutMasterId r:id="rId131"/>
  </p:handoutMasterIdLst>
  <p:sldIdLst>
    <p:sldId id="257" r:id="rId9"/>
    <p:sldId id="4053" r:id="rId10"/>
    <p:sldId id="6049" r:id="rId11"/>
    <p:sldId id="5806" r:id="rId12"/>
    <p:sldId id="6043" r:id="rId13"/>
    <p:sldId id="3800" r:id="rId14"/>
    <p:sldId id="4853" r:id="rId15"/>
    <p:sldId id="4852" r:id="rId16"/>
    <p:sldId id="4856" r:id="rId17"/>
    <p:sldId id="4855" r:id="rId18"/>
    <p:sldId id="271" r:id="rId19"/>
    <p:sldId id="406" r:id="rId20"/>
    <p:sldId id="407" r:id="rId21"/>
    <p:sldId id="412" r:id="rId22"/>
    <p:sldId id="6044" r:id="rId23"/>
    <p:sldId id="3956" r:id="rId24"/>
    <p:sldId id="5921" r:id="rId25"/>
    <p:sldId id="5922" r:id="rId26"/>
    <p:sldId id="6016" r:id="rId27"/>
    <p:sldId id="5923" r:id="rId28"/>
    <p:sldId id="6041" r:id="rId29"/>
    <p:sldId id="6040" r:id="rId30"/>
    <p:sldId id="6042" r:id="rId31"/>
    <p:sldId id="6047" r:id="rId32"/>
    <p:sldId id="302" r:id="rId33"/>
    <p:sldId id="3916" r:id="rId34"/>
    <p:sldId id="5926" r:id="rId35"/>
    <p:sldId id="5925" r:id="rId36"/>
    <p:sldId id="5927" r:id="rId37"/>
    <p:sldId id="5929" r:id="rId38"/>
    <p:sldId id="5931" r:id="rId39"/>
    <p:sldId id="5932" r:id="rId40"/>
    <p:sldId id="5918" r:id="rId41"/>
    <p:sldId id="6046" r:id="rId42"/>
    <p:sldId id="6045" r:id="rId43"/>
    <p:sldId id="5934" r:id="rId44"/>
    <p:sldId id="5936" r:id="rId45"/>
    <p:sldId id="5938" r:id="rId46"/>
    <p:sldId id="5937" r:id="rId47"/>
    <p:sldId id="5939" r:id="rId48"/>
    <p:sldId id="5940" r:id="rId49"/>
    <p:sldId id="5941" r:id="rId50"/>
    <p:sldId id="5942" r:id="rId51"/>
    <p:sldId id="5944" r:id="rId52"/>
    <p:sldId id="5945" r:id="rId53"/>
    <p:sldId id="5946" r:id="rId54"/>
    <p:sldId id="5947" r:id="rId55"/>
    <p:sldId id="5949" r:id="rId56"/>
    <p:sldId id="5954" r:id="rId57"/>
    <p:sldId id="5955" r:id="rId58"/>
    <p:sldId id="5959" r:id="rId59"/>
    <p:sldId id="5960" r:id="rId60"/>
    <p:sldId id="5963" r:id="rId61"/>
    <p:sldId id="5964" r:id="rId62"/>
    <p:sldId id="5965" r:id="rId63"/>
    <p:sldId id="6021" r:id="rId64"/>
    <p:sldId id="5967" r:id="rId65"/>
    <p:sldId id="6022" r:id="rId66"/>
    <p:sldId id="6023" r:id="rId67"/>
    <p:sldId id="5970" r:id="rId68"/>
    <p:sldId id="5971" r:id="rId69"/>
    <p:sldId id="3917" r:id="rId70"/>
    <p:sldId id="5864" r:id="rId71"/>
    <p:sldId id="3908" r:id="rId72"/>
    <p:sldId id="5821" r:id="rId73"/>
    <p:sldId id="5831" r:id="rId74"/>
    <p:sldId id="6015" r:id="rId75"/>
    <p:sldId id="5847" r:id="rId76"/>
    <p:sldId id="5849" r:id="rId77"/>
    <p:sldId id="5852" r:id="rId78"/>
    <p:sldId id="5854" r:id="rId79"/>
    <p:sldId id="5857" r:id="rId80"/>
    <p:sldId id="5861" r:id="rId81"/>
    <p:sldId id="5862" r:id="rId82"/>
    <p:sldId id="5868" r:id="rId83"/>
    <p:sldId id="5869" r:id="rId84"/>
    <p:sldId id="5870" r:id="rId85"/>
    <p:sldId id="5872" r:id="rId86"/>
    <p:sldId id="5874" r:id="rId87"/>
    <p:sldId id="5875" r:id="rId88"/>
    <p:sldId id="5876" r:id="rId89"/>
    <p:sldId id="5878" r:id="rId90"/>
    <p:sldId id="5879" r:id="rId91"/>
    <p:sldId id="5881" r:id="rId92"/>
    <p:sldId id="5885" r:id="rId93"/>
    <p:sldId id="5887" r:id="rId94"/>
    <p:sldId id="5888" r:id="rId95"/>
    <p:sldId id="5889" r:id="rId96"/>
    <p:sldId id="5893" r:id="rId97"/>
    <p:sldId id="5895" r:id="rId98"/>
    <p:sldId id="5865" r:id="rId99"/>
    <p:sldId id="5899" r:id="rId100"/>
    <p:sldId id="6017" r:id="rId101"/>
    <p:sldId id="6019" r:id="rId102"/>
    <p:sldId id="6020" r:id="rId103"/>
    <p:sldId id="6011" r:id="rId104"/>
    <p:sldId id="6030" r:id="rId105"/>
    <p:sldId id="6031" r:id="rId106"/>
    <p:sldId id="6032" r:id="rId107"/>
    <p:sldId id="6033" r:id="rId108"/>
    <p:sldId id="6034" r:id="rId109"/>
    <p:sldId id="6035" r:id="rId110"/>
    <p:sldId id="6048" r:id="rId111"/>
    <p:sldId id="5919" r:id="rId112"/>
    <p:sldId id="6038" r:id="rId113"/>
    <p:sldId id="6002" r:id="rId114"/>
    <p:sldId id="6004" r:id="rId115"/>
    <p:sldId id="6024" r:id="rId116"/>
    <p:sldId id="6025" r:id="rId117"/>
    <p:sldId id="6026" r:id="rId118"/>
    <p:sldId id="6028" r:id="rId119"/>
    <p:sldId id="6029" r:id="rId120"/>
    <p:sldId id="5795" r:id="rId121"/>
    <p:sldId id="5796" r:id="rId122"/>
    <p:sldId id="4883" r:id="rId123"/>
    <p:sldId id="4884" r:id="rId124"/>
    <p:sldId id="5799" r:id="rId125"/>
    <p:sldId id="5800" r:id="rId126"/>
    <p:sldId id="5801" r:id="rId127"/>
    <p:sldId id="5802" r:id="rId128"/>
    <p:sldId id="5803" r:id="rId129"/>
  </p:sldIdLst>
  <p:sldSz cx="12192000" cy="6858000"/>
  <p:notesSz cx="6858000" cy="9144000"/>
  <p:embeddedFontLst>
    <p:embeddedFont>
      <p:font typeface="Segoe UI" panose="020B0502040204020203" pitchFamily="34" charset="0"/>
      <p:regular r:id="rId132"/>
      <p:bold r:id="rId133"/>
      <p:italic r:id="rId134"/>
      <p:boldItalic r:id="rId135"/>
    </p:embeddedFont>
    <p:embeddedFont>
      <p:font typeface="Source Sans Pro" panose="020B0503030403020204" pitchFamily="34" charset="0"/>
      <p:regular r:id="rId136"/>
      <p:bold r:id="rId137"/>
      <p:italic r:id="rId138"/>
      <p:boldItalic r:id="rId139"/>
    </p:embeddedFont>
    <p:embeddedFont>
      <p:font typeface="Source Sans Pro SemiBold" panose="020B0603030403020204" pitchFamily="34" charset="0"/>
      <p:bold r:id="rId140"/>
      <p:boldItalic r:id="rId1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C50CA-4F66-DD93-9D26-A06794269534}" name="Carpenter, Robert W." initials="CRW" userId="S::RWCARPEN@sba.gov::8aaed4de-9385-4623-98a4-65245f1a9036" providerId="AD"/>
  <p188:author id="{36E4CFCC-AB42-F8A6-F173-E239507DE8B2}" name="Puckett, Randall A." initials="PRA" userId="S::RAPuckett@sba.gov::e383ab29-8eb4-46de-8a2f-0e8002d8c45d" providerId="AD"/>
  <p188:author id="{9802B1E3-776F-8553-3DDF-DAA75600361E}" name="Maxwell, Ross W." initials="" userId="S::rwmaxwell@sba.gov::11f3feda-cf34-4b80-b352-688382ce7849" providerId="AD"/>
  <p188:author id="{DA97D7E7-F8BC-72B6-6DF4-EFED1A1C64EA}" name="Allen, Ginger C." initials="GA" userId="S::GCAllen@sba.gov::46342e30-2c97-4fb7-abef-a13f3388208b" providerId="AD"/>
  <p188:author id="{076825EA-BB13-6FF6-465D-95DC6E46D6FA}" name="Allen, Ginger C." initials="GCA" userId="Allen, Ginger 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E7F"/>
    <a:srgbClr val="007EB4"/>
    <a:srgbClr val="898989"/>
    <a:srgbClr val="003F80"/>
    <a:srgbClr val="0091C9"/>
    <a:srgbClr val="CC3538"/>
    <a:srgbClr val="168E60"/>
    <a:srgbClr val="F5CD00"/>
    <a:srgbClr val="00B05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197C8-7429-488E-9347-1195FEDD5832}" v="2010" dt="2025-04-21T18:41:08.061"/>
    <p1510:client id="{771F69D8-266F-4DEF-8F7C-EF665DAF815C}" v="2" dt="2025-04-22T13:04:36.442"/>
    <p1510:client id="{7C93CDBC-590B-4594-83ED-F177214F2BFF}" v="1" dt="2025-04-22T14:55:34.018"/>
    <p1510:client id="{E690B447-091E-4586-8278-91ADD72F36BC}" v="145" dt="2025-04-22T14:55:19.217"/>
    <p1510:client id="{F02CC1B3-E982-43F4-8E95-68E22A8B8864}" v="3629" dt="2025-04-22T14:41:22.096"/>
    <p1510:client id="{F7C2E8D1-68B5-4506-AB5C-5729E2B435B9}" v="26" dt="2025-04-22T00:21:41.531"/>
    <p1510:client id="{FCDD25C0-B749-4153-87E0-7CFE2E8A383E}" v="1777" dt="2025-04-21T18:21:01.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7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font" Target="fonts/font7.fntdata"/><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font" Target="fonts/font3.fntdata"/><Relationship Id="rId139" Type="http://schemas.openxmlformats.org/officeDocument/2006/relationships/font" Target="fonts/font8.fntdata"/><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font" Target="fonts/font9.fntdata"/><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notesMaster" Target="notesMasters/notesMaster1.xml"/><Relationship Id="rId135" Type="http://schemas.openxmlformats.org/officeDocument/2006/relationships/font" Target="fonts/font4.fntdata"/><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font" Target="fonts/font10.fntdata"/><Relationship Id="rId14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handoutMaster" Target="handoutMasters/handoutMaster1.xml"/><Relationship Id="rId136" Type="http://schemas.openxmlformats.org/officeDocument/2006/relationships/font" Target="fonts/font5.fntdata"/><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font" Target="fonts/font6.fntdata"/><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font" Target="fonts/font1.fntdata"/><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presProps" Target="presProps.xml"/><Relationship Id="rId14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font" Target="fonts/font2.fntdata"/><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57239817370126755"/>
          <c:y val="0.17343824762183624"/>
          <c:w val="0.41588965970930158"/>
          <c:h val="0.64294456040537318"/>
        </c:manualLayout>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647502658464066E-2"/>
          <c:y val="3.6168853118747533E-2"/>
          <c:w val="0.61987049070287248"/>
          <c:h val="0.93879117164519643"/>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898-46EC-BDC1-6452B416BB6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898-46EC-BDC1-6452B416BB6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898-46EC-BDC1-6452B416BB6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898-46EC-BDC1-6452B416BB6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898-46EC-BDC1-6452B416BB6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9898-46EC-BDC1-6452B416BB65}"/>
              </c:ext>
            </c:extLst>
          </c:dPt>
          <c:dLbls>
            <c:spPr>
              <a:pattFill prst="pct50">
                <a:fgClr>
                  <a:schemeClr val="bg2">
                    <a:lumMod val="75000"/>
                  </a:schemeClr>
                </a:fgClr>
                <a:bgClr>
                  <a:srgbClr val="1B1E29">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Financial Statements/Projections</c:v>
                </c:pt>
                <c:pt idx="1">
                  <c:v>Credit Memo Incomplete</c:v>
                </c:pt>
                <c:pt idx="2">
                  <c:v>Other</c:v>
                </c:pt>
              </c:strCache>
            </c:strRef>
          </c:cat>
          <c:val>
            <c:numRef>
              <c:f>Sheet1!$B$2:$B$4</c:f>
              <c:numCache>
                <c:formatCode>0%</c:formatCode>
                <c:ptCount val="3"/>
                <c:pt idx="0">
                  <c:v>0.41577958672510956</c:v>
                </c:pt>
                <c:pt idx="1">
                  <c:v>0.30912126904612813</c:v>
                </c:pt>
                <c:pt idx="2">
                  <c:v>0.27</c:v>
                </c:pt>
              </c:numCache>
            </c:numRef>
          </c:val>
          <c:extLst>
            <c:ext xmlns:c16="http://schemas.microsoft.com/office/drawing/2014/chart" uri="{C3380CC4-5D6E-409C-BE32-E72D297353CC}">
              <c16:uniqueId val="{00000000-4DA0-4F69-9CE3-E98D1DDCA30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5282737168441662"/>
          <c:y val="0.35060609665342818"/>
          <c:w val="0.32886324999250327"/>
          <c:h val="0.21532100350055788"/>
        </c:manualLayout>
      </c:layout>
      <c:overlay val="0"/>
      <c:spPr>
        <a:solidFill>
          <a:schemeClr val="bg1">
            <a:lumMod val="95000"/>
            <a:alpha val="39000"/>
          </a:schemeClr>
        </a:solidFill>
        <a:ln>
          <a:noFill/>
        </a:ln>
        <a:effectLst/>
      </c:spPr>
      <c:txPr>
        <a:bodyPr rot="0" spcFirstLastPara="1" vertOverflow="ellipsis" vert="horz" wrap="square" anchor="t" anchorCtr="0"/>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hyperlink" Target="mailto:7aComplianceCheck@sba.gov" TargetMode="External"/><Relationship Id="rId2" Type="http://schemas.openxmlformats.org/officeDocument/2006/relationships/hyperlink" Target="mailto:7aQuestions@sba.gov" TargetMode="External"/><Relationship Id="rId1" Type="http://schemas.openxmlformats.org/officeDocument/2006/relationships/hyperlink" Target="mailto:7aloanmod@sba.go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7aComplianceCheck@sba.gov" TargetMode="External"/><Relationship Id="rId2" Type="http://schemas.openxmlformats.org/officeDocument/2006/relationships/hyperlink" Target="mailto:7aQuestions@sba.gov" TargetMode="External"/><Relationship Id="rId1" Type="http://schemas.openxmlformats.org/officeDocument/2006/relationships/hyperlink" Target="mailto:7aloanmod@sba.gov"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29B9E-C555-452A-81CB-3A029BA6EC98}"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8437E96F-8906-48EE-A18F-DB9F24C52A43}">
      <dgm:prSet custT="1"/>
      <dgm:spPr/>
      <dgm:t>
        <a:bodyPr/>
        <a:lstStyle/>
        <a:p>
          <a:endParaRPr lang="en-US" sz="1800"/>
        </a:p>
      </dgm:t>
    </dgm:pt>
    <dgm:pt modelId="{E7F6EE95-2AF0-40B8-B81E-FB31DCFF4517}" type="parTrans" cxnId="{A8850AF4-7CD3-4DBE-ABA2-5B8E8E7D9B6E}">
      <dgm:prSet/>
      <dgm:spPr/>
      <dgm:t>
        <a:bodyPr/>
        <a:lstStyle/>
        <a:p>
          <a:endParaRPr lang="en-US"/>
        </a:p>
      </dgm:t>
    </dgm:pt>
    <dgm:pt modelId="{A421117C-B959-45AB-AF96-6345D1F6AE4A}" type="sibTrans" cxnId="{A8850AF4-7CD3-4DBE-ABA2-5B8E8E7D9B6E}">
      <dgm:prSet/>
      <dgm:spPr/>
      <dgm:t>
        <a:bodyPr/>
        <a:lstStyle/>
        <a:p>
          <a:endParaRPr lang="en-US"/>
        </a:p>
      </dgm:t>
    </dgm:pt>
    <dgm:pt modelId="{57EDE556-867F-469F-91E9-F320CEDD8BCD}">
      <dgm:prSet custT="1"/>
      <dgm:spPr/>
      <dgm:t>
        <a:bodyPr/>
        <a:lstStyle/>
        <a:p>
          <a:r>
            <a:rPr lang="en-US" sz="2400" b="1" i="1">
              <a:solidFill>
                <a:schemeClr val="bg2"/>
              </a:solidFill>
              <a:latin typeface="Source Sans Pro" panose="020B0503030403020204" pitchFamily="34" charset="0"/>
              <a:ea typeface="Source Sans Pro" panose="020B0503030403020204" pitchFamily="34" charset="0"/>
            </a:rPr>
            <a:t>Origination</a:t>
          </a:r>
          <a:r>
            <a:rPr lang="en-US" sz="2000">
              <a:latin typeface="Source Sans Pro SemiBold" panose="020B0603030403020204" pitchFamily="34" charset="0"/>
              <a:ea typeface="Source Sans Pro SemiBold" panose="020B0603030403020204" pitchFamily="34" charset="0"/>
            </a:rPr>
            <a:t> - Processing Non-Delegated Guaranty Requests </a:t>
          </a:r>
        </a:p>
      </dgm:t>
    </dgm:pt>
    <dgm:pt modelId="{43502199-5EE3-455E-A8BB-BDF45E6C02B4}" type="parTrans" cxnId="{CFD214D6-8357-4225-B2D0-8FFDEFFA0012}">
      <dgm:prSet/>
      <dgm:spPr/>
      <dgm:t>
        <a:bodyPr/>
        <a:lstStyle/>
        <a:p>
          <a:endParaRPr lang="en-US"/>
        </a:p>
      </dgm:t>
    </dgm:pt>
    <dgm:pt modelId="{906A44E9-B9EA-42F6-BE9A-4951503F5F8B}" type="sibTrans" cxnId="{CFD214D6-8357-4225-B2D0-8FFDEFFA0012}">
      <dgm:prSet/>
      <dgm:spPr/>
      <dgm:t>
        <a:bodyPr/>
        <a:lstStyle/>
        <a:p>
          <a:endParaRPr lang="en-US"/>
        </a:p>
      </dgm:t>
    </dgm:pt>
    <dgm:pt modelId="{23EDDBD5-AFDE-4205-836C-5A9B82DE2C9D}">
      <dgm:prSet custT="1"/>
      <dgm:spPr/>
      <dgm:t>
        <a:bodyPr/>
        <a:lstStyle/>
        <a:p>
          <a:pPr marL="0" lvl="0" algn="l" defTabSz="1066800">
            <a:lnSpc>
              <a:spcPct val="90000"/>
            </a:lnSpc>
            <a:spcBef>
              <a:spcPct val="0"/>
            </a:spcBef>
            <a:spcAft>
              <a:spcPct val="35000"/>
            </a:spcAft>
            <a:buNone/>
          </a:pPr>
          <a:r>
            <a:rPr lang="en-US" sz="2400" b="1" i="1" kern="1200">
              <a:solidFill>
                <a:srgbClr val="007DBC"/>
              </a:solidFill>
              <a:latin typeface="Source Sans Pro" panose="020B0503030403020204" pitchFamily="34" charset="0"/>
              <a:ea typeface="Source Sans Pro" panose="020B0503030403020204" pitchFamily="34" charset="0"/>
              <a:cs typeface="+mn-cs"/>
            </a:rPr>
            <a:t>Loan Modifications </a:t>
          </a:r>
          <a:r>
            <a:rPr lang="en-US" sz="2000" kern="1200"/>
            <a:t>-</a:t>
          </a: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Processing Pre-full disbursement</a:t>
          </a:r>
        </a:p>
        <a:p>
          <a:pPr marL="0" lvl="0" algn="l" defTabSz="1066800">
            <a:lnSpc>
              <a:spcPct val="90000"/>
            </a:lnSpc>
            <a:spcBef>
              <a:spcPct val="0"/>
            </a:spcBef>
            <a:spcAft>
              <a:spcPct val="35000"/>
            </a:spcAft>
            <a:buNone/>
          </a:pPr>
          <a:r>
            <a:rPr lang="en-US" sz="1800" b="0" kern="1200" noProof="0">
              <a:solidFill>
                <a:schemeClr val="bg2"/>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7aloanmod@sba.gov</a:t>
          </a:r>
          <a:endParaRPr lang="en-US" sz="1800" b="1" kern="1200">
            <a:solidFill>
              <a:schemeClr val="bg2"/>
            </a:solidFill>
            <a:latin typeface="Source Sans Pro SemiBold" panose="020B0603030403020204" pitchFamily="34" charset="0"/>
            <a:ea typeface="Source Sans Pro SemiBold" panose="020B0603030403020204" pitchFamily="34" charset="0"/>
            <a:cs typeface="+mn-cs"/>
          </a:endParaRPr>
        </a:p>
      </dgm:t>
    </dgm:pt>
    <dgm:pt modelId="{E3CBD980-31E2-4B3D-97E9-2373F5BEF054}" type="parTrans" cxnId="{8E234EC8-41A4-4A65-B02A-8FDBC45ECFF7}">
      <dgm:prSet/>
      <dgm:spPr/>
      <dgm:t>
        <a:bodyPr/>
        <a:lstStyle/>
        <a:p>
          <a:endParaRPr lang="en-US"/>
        </a:p>
      </dgm:t>
    </dgm:pt>
    <dgm:pt modelId="{744FCEF1-5060-4223-B2E2-98201CC857FF}" type="sibTrans" cxnId="{8E234EC8-41A4-4A65-B02A-8FDBC45ECFF7}">
      <dgm:prSet/>
      <dgm:spPr/>
      <dgm:t>
        <a:bodyPr/>
        <a:lstStyle/>
        <a:p>
          <a:endParaRPr lang="en-US"/>
        </a:p>
      </dgm:t>
    </dgm:pt>
    <dgm:pt modelId="{E86BD0E3-4AD0-4718-9677-6B39E15ECF5B}">
      <dgm:prSet custT="1"/>
      <dgm:spPr/>
      <dgm:t>
        <a:bodyPr/>
        <a:lstStyle/>
        <a:p>
          <a:pPr marL="0" lvl="0" indent="0" algn="l" defTabSz="1066800">
            <a:lnSpc>
              <a:spcPct val="90000"/>
            </a:lnSpc>
            <a:spcBef>
              <a:spcPct val="0"/>
            </a:spcBef>
            <a:spcAft>
              <a:spcPct val="35000"/>
            </a:spcAft>
            <a:buFont typeface="Arial" panose="020B0604020202020204" pitchFamily="34" charset="0"/>
            <a:buNone/>
          </a:pPr>
          <a:r>
            <a:rPr lang="en-US" sz="2400" b="1" i="1" kern="1200">
              <a:solidFill>
                <a:srgbClr val="007DBC"/>
              </a:solidFill>
              <a:latin typeface="Source Sans Pro" panose="020B0503030403020204" pitchFamily="34" charset="0"/>
              <a:ea typeface="Source Sans Pro" panose="020B0503030403020204" pitchFamily="34" charset="0"/>
              <a:cs typeface="+mn-cs"/>
            </a:rPr>
            <a:t>Lender Support </a:t>
          </a: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 Providing answers to lenders questions &amp; validation error codes </a:t>
          </a:r>
          <a:r>
            <a:rPr lang="en-US" sz="1800" b="0" kern="1200">
              <a:solidFill>
                <a:srgbClr val="007DBC"/>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7aQuestions@sba.gov</a:t>
          </a:r>
          <a:endParaRPr lang="en-US" sz="1800" b="0" kern="1200">
            <a:solidFill>
              <a:srgbClr val="007DBC"/>
            </a:solidFill>
            <a:latin typeface="Calibri" panose="020F0502020204030204"/>
            <a:ea typeface="+mn-ea"/>
            <a:cs typeface="+mn-cs"/>
          </a:endParaRPr>
        </a:p>
        <a:p>
          <a:pPr marL="0" lvl="0" indent="0" algn="l" defTabSz="1200150">
            <a:lnSpc>
              <a:spcPct val="90000"/>
            </a:lnSpc>
            <a:spcBef>
              <a:spcPct val="0"/>
            </a:spcBef>
            <a:spcAft>
              <a:spcPct val="35000"/>
            </a:spcAft>
            <a:buFont typeface="Arial" panose="020B0604020202020204" pitchFamily="34" charset="0"/>
            <a:buChar char="•"/>
          </a:pPr>
          <a:r>
            <a:rPr lang="en-US" sz="2000" b="1" i="1" kern="1200">
              <a:solidFill>
                <a:srgbClr val="007DBC"/>
              </a:solidFill>
              <a:latin typeface="Source Sans Pro" panose="020B0503030403020204" pitchFamily="34" charset="0"/>
              <a:ea typeface="Source Sans Pro" panose="020B0503030403020204" pitchFamily="34" charset="0"/>
              <a:cs typeface="+mn-cs"/>
            </a:rPr>
            <a:t>AND</a:t>
          </a:r>
        </a:p>
        <a:p>
          <a:pPr marL="0" lvl="0" indent="0" algn="l" defTabSz="1200150">
            <a:lnSpc>
              <a:spcPct val="90000"/>
            </a:lnSpc>
            <a:spcBef>
              <a:spcPct val="0"/>
            </a:spcBef>
            <a:spcAft>
              <a:spcPct val="35000"/>
            </a:spcAft>
            <a:buFont typeface="Arial" panose="020B0604020202020204" pitchFamily="34" charset="0"/>
            <a:buChar char="•"/>
          </a:pP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Providing support to help clear compliance codes </a:t>
          </a:r>
          <a:r>
            <a:rPr lang="en-US" sz="1800" b="0" kern="1200">
              <a:solidFill>
                <a:srgbClr val="007DBC"/>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7aComplianceCheck@sba.gov</a:t>
          </a:r>
          <a:endParaRPr lang="en-US" sz="1800" b="0" kern="1200">
            <a:solidFill>
              <a:srgbClr val="007DBC"/>
            </a:solidFill>
            <a:latin typeface="Calibri" panose="020F0502020204030204"/>
            <a:ea typeface="+mn-ea"/>
            <a:cs typeface="+mn-cs"/>
          </a:endParaRPr>
        </a:p>
      </dgm:t>
      <dgm:extLst>
        <a:ext uri="{E40237B7-FDA0-4F09-8148-C483321AD2D9}">
          <dgm14:cNvPr xmlns:dgm14="http://schemas.microsoft.com/office/drawing/2010/diagram" id="0" name="" descr="LGPC Responsibilities:&#10;Origination - Processing Non-Delegated Guaranty Requests &#10;&#10;Loan Modifications -Processing Pre-full disbursement&#10;7aloanmod@sba.gov&#10;&#10;Lender Support – Providing answers to lenders questions &amp; validation error codes 7aQuestions@sba.gov&#10;AND&#10;Providing support to help clear compliance codes 7aComplianceCheck@sba.gov&#10;&#10;"/>
        </a:ext>
      </dgm:extLst>
    </dgm:pt>
    <dgm:pt modelId="{537F5BEA-2A20-4A03-97C1-9E6453095192}" type="parTrans" cxnId="{B78EF838-A8BD-4A14-B98B-DE26FD93C6F7}">
      <dgm:prSet/>
      <dgm:spPr/>
      <dgm:t>
        <a:bodyPr/>
        <a:lstStyle/>
        <a:p>
          <a:endParaRPr lang="en-US"/>
        </a:p>
      </dgm:t>
    </dgm:pt>
    <dgm:pt modelId="{69A99C46-518A-4FDE-A906-D2F50B239274}" type="sibTrans" cxnId="{B78EF838-A8BD-4A14-B98B-DE26FD93C6F7}">
      <dgm:prSet/>
      <dgm:spPr/>
      <dgm:t>
        <a:bodyPr/>
        <a:lstStyle/>
        <a:p>
          <a:endParaRPr lang="en-US"/>
        </a:p>
      </dgm:t>
    </dgm:pt>
    <dgm:pt modelId="{99A7558E-0626-4134-AA0A-CCDA5829F51E}" type="pres">
      <dgm:prSet presAssocID="{C5F29B9E-C555-452A-81CB-3A029BA6EC98}" presName="vert0" presStyleCnt="0">
        <dgm:presLayoutVars>
          <dgm:dir/>
          <dgm:animOne val="branch"/>
          <dgm:animLvl val="lvl"/>
        </dgm:presLayoutVars>
      </dgm:prSet>
      <dgm:spPr/>
    </dgm:pt>
    <dgm:pt modelId="{C7892F40-2275-4802-82E3-AEA5EC546452}" type="pres">
      <dgm:prSet presAssocID="{8437E96F-8906-48EE-A18F-DB9F24C52A43}" presName="thickLine" presStyleLbl="alignNode1" presStyleIdx="0" presStyleCnt="1"/>
      <dgm:spPr/>
    </dgm:pt>
    <dgm:pt modelId="{CFB04DB3-3510-4B22-9B54-4C59C9801122}" type="pres">
      <dgm:prSet presAssocID="{8437E96F-8906-48EE-A18F-DB9F24C52A43}" presName="horz1" presStyleCnt="0"/>
      <dgm:spPr/>
    </dgm:pt>
    <dgm:pt modelId="{186C55C3-1040-4D69-81E4-4057C3EC3448}" type="pres">
      <dgm:prSet presAssocID="{8437E96F-8906-48EE-A18F-DB9F24C52A43}" presName="tx1" presStyleLbl="revTx" presStyleIdx="0" presStyleCnt="4" custScaleY="3828"/>
      <dgm:spPr/>
    </dgm:pt>
    <dgm:pt modelId="{3AAA1CC5-A08C-4B9F-89BF-FFCDEDAE3528}" type="pres">
      <dgm:prSet presAssocID="{8437E96F-8906-48EE-A18F-DB9F24C52A43}" presName="vert1" presStyleCnt="0"/>
      <dgm:spPr/>
    </dgm:pt>
    <dgm:pt modelId="{2E0D2D72-2EA0-4710-9C1E-C9EF34040C6F}" type="pres">
      <dgm:prSet presAssocID="{57EDE556-867F-469F-91E9-F320CEDD8BCD}" presName="vertSpace2a" presStyleCnt="0"/>
      <dgm:spPr/>
    </dgm:pt>
    <dgm:pt modelId="{7BCE5717-09BE-4AA8-A876-BEC47F99FB1A}" type="pres">
      <dgm:prSet presAssocID="{57EDE556-867F-469F-91E9-F320CEDD8BCD}" presName="horz2" presStyleCnt="0"/>
      <dgm:spPr/>
    </dgm:pt>
    <dgm:pt modelId="{3EB5F213-B3EF-4311-8FBB-0B4E567BA2A8}" type="pres">
      <dgm:prSet presAssocID="{57EDE556-867F-469F-91E9-F320CEDD8BCD}" presName="horzSpace2" presStyleCnt="0"/>
      <dgm:spPr/>
    </dgm:pt>
    <dgm:pt modelId="{9F923A7E-2FC0-4736-9EC1-CA3504779405}" type="pres">
      <dgm:prSet presAssocID="{57EDE556-867F-469F-91E9-F320CEDD8BCD}" presName="tx2" presStyleLbl="revTx" presStyleIdx="1" presStyleCnt="4"/>
      <dgm:spPr/>
    </dgm:pt>
    <dgm:pt modelId="{013352BC-EAF2-465F-A24F-4380F8063918}" type="pres">
      <dgm:prSet presAssocID="{57EDE556-867F-469F-91E9-F320CEDD8BCD}" presName="vert2" presStyleCnt="0"/>
      <dgm:spPr/>
    </dgm:pt>
    <dgm:pt modelId="{E29EEAB2-8A4C-4F1A-A761-D3830DB59B24}" type="pres">
      <dgm:prSet presAssocID="{57EDE556-867F-469F-91E9-F320CEDD8BCD}" presName="thinLine2b" presStyleLbl="callout" presStyleIdx="0" presStyleCnt="3" custLinFactNeighborY="10014"/>
      <dgm:spPr/>
    </dgm:pt>
    <dgm:pt modelId="{5AECE4FA-E3E2-4290-BA43-3C1EE2093254}" type="pres">
      <dgm:prSet presAssocID="{57EDE556-867F-469F-91E9-F320CEDD8BCD}" presName="vertSpace2b" presStyleCnt="0"/>
      <dgm:spPr/>
    </dgm:pt>
    <dgm:pt modelId="{DDF50FB8-A710-4FCF-BB56-32A8E7E1B494}" type="pres">
      <dgm:prSet presAssocID="{23EDDBD5-AFDE-4205-836C-5A9B82DE2C9D}" presName="horz2" presStyleCnt="0"/>
      <dgm:spPr/>
    </dgm:pt>
    <dgm:pt modelId="{EB004F42-79B4-4D33-B050-E9E80BB5F900}" type="pres">
      <dgm:prSet presAssocID="{23EDDBD5-AFDE-4205-836C-5A9B82DE2C9D}" presName="horzSpace2" presStyleCnt="0"/>
      <dgm:spPr/>
    </dgm:pt>
    <dgm:pt modelId="{7CAEFC6D-1FE2-46C3-ACFB-B721C5311302}" type="pres">
      <dgm:prSet presAssocID="{23EDDBD5-AFDE-4205-836C-5A9B82DE2C9D}" presName="tx2" presStyleLbl="revTx" presStyleIdx="2" presStyleCnt="4" custScaleY="127003" custLinFactNeighborX="0" custLinFactNeighborY="-5161"/>
      <dgm:spPr/>
    </dgm:pt>
    <dgm:pt modelId="{78DB2050-4360-4AB6-94F9-2F86BF2A8AC5}" type="pres">
      <dgm:prSet presAssocID="{23EDDBD5-AFDE-4205-836C-5A9B82DE2C9D}" presName="vert2" presStyleCnt="0"/>
      <dgm:spPr/>
    </dgm:pt>
    <dgm:pt modelId="{F02C7A9D-2B1F-4B20-962A-6B7664E44B4C}" type="pres">
      <dgm:prSet presAssocID="{23EDDBD5-AFDE-4205-836C-5A9B82DE2C9D}" presName="thinLine2b" presStyleLbl="callout" presStyleIdx="1" presStyleCnt="3" custLinFactY="14756" custLinFactNeighborY="100000"/>
      <dgm:spPr/>
    </dgm:pt>
    <dgm:pt modelId="{43B970CE-9549-413D-A810-75F46FF5BA74}" type="pres">
      <dgm:prSet presAssocID="{23EDDBD5-AFDE-4205-836C-5A9B82DE2C9D}" presName="vertSpace2b" presStyleCnt="0"/>
      <dgm:spPr/>
    </dgm:pt>
    <dgm:pt modelId="{47538B78-79EE-4F05-B2E4-4A1E3084DF88}" type="pres">
      <dgm:prSet presAssocID="{E86BD0E3-4AD0-4718-9677-6B39E15ECF5B}" presName="horz2" presStyleCnt="0"/>
      <dgm:spPr/>
    </dgm:pt>
    <dgm:pt modelId="{13B0C8BD-FD74-440C-AABA-C4675D9764A1}" type="pres">
      <dgm:prSet presAssocID="{E86BD0E3-4AD0-4718-9677-6B39E15ECF5B}" presName="horzSpace2" presStyleCnt="0"/>
      <dgm:spPr/>
    </dgm:pt>
    <dgm:pt modelId="{4A5CE37B-C778-442D-A66A-8F54FEFC4F0E}" type="pres">
      <dgm:prSet presAssocID="{E86BD0E3-4AD0-4718-9677-6B39E15ECF5B}" presName="tx2" presStyleLbl="revTx" presStyleIdx="3" presStyleCnt="4" custScaleY="251237" custLinFactNeighborX="0" custLinFactNeighborY="-4934"/>
      <dgm:spPr/>
    </dgm:pt>
    <dgm:pt modelId="{4C9CEC1E-462B-47D7-9366-DF21CCA15CA2}" type="pres">
      <dgm:prSet presAssocID="{E86BD0E3-4AD0-4718-9677-6B39E15ECF5B}" presName="vert2" presStyleCnt="0"/>
      <dgm:spPr/>
    </dgm:pt>
    <dgm:pt modelId="{84A69F69-8910-40F6-92C2-5F50AC39644B}" type="pres">
      <dgm:prSet presAssocID="{E86BD0E3-4AD0-4718-9677-6B39E15ECF5B}" presName="thinLine2b" presStyleLbl="callout" presStyleIdx="2" presStyleCnt="3"/>
      <dgm:spPr/>
    </dgm:pt>
    <dgm:pt modelId="{A91E362A-CD3A-485A-8E2D-209E93D25094}" type="pres">
      <dgm:prSet presAssocID="{E86BD0E3-4AD0-4718-9677-6B39E15ECF5B}" presName="vertSpace2b" presStyleCnt="0"/>
      <dgm:spPr/>
    </dgm:pt>
  </dgm:ptLst>
  <dgm:cxnLst>
    <dgm:cxn modelId="{6F411C1A-27C4-4E33-8394-2D7364FA094E}" type="presOf" srcId="{8437E96F-8906-48EE-A18F-DB9F24C52A43}" destId="{186C55C3-1040-4D69-81E4-4057C3EC3448}" srcOrd="0" destOrd="0" presId="urn:microsoft.com/office/officeart/2008/layout/LinedList"/>
    <dgm:cxn modelId="{21DBCC24-82EF-4825-B7F2-675843C7EA76}" type="presOf" srcId="{E86BD0E3-4AD0-4718-9677-6B39E15ECF5B}" destId="{4A5CE37B-C778-442D-A66A-8F54FEFC4F0E}" srcOrd="0" destOrd="0" presId="urn:microsoft.com/office/officeart/2008/layout/LinedList"/>
    <dgm:cxn modelId="{B78EF838-A8BD-4A14-B98B-DE26FD93C6F7}" srcId="{8437E96F-8906-48EE-A18F-DB9F24C52A43}" destId="{E86BD0E3-4AD0-4718-9677-6B39E15ECF5B}" srcOrd="2" destOrd="0" parTransId="{537F5BEA-2A20-4A03-97C1-9E6453095192}" sibTransId="{69A99C46-518A-4FDE-A906-D2F50B239274}"/>
    <dgm:cxn modelId="{C2621A52-93E5-4F9A-8AE6-A9FBE98D89E3}" type="presOf" srcId="{57EDE556-867F-469F-91E9-F320CEDD8BCD}" destId="{9F923A7E-2FC0-4736-9EC1-CA3504779405}" srcOrd="0" destOrd="0" presId="urn:microsoft.com/office/officeart/2008/layout/LinedList"/>
    <dgm:cxn modelId="{AFB334BE-AB06-4355-ACC3-D17470F3A805}" type="presOf" srcId="{C5F29B9E-C555-452A-81CB-3A029BA6EC98}" destId="{99A7558E-0626-4134-AA0A-CCDA5829F51E}" srcOrd="0" destOrd="0" presId="urn:microsoft.com/office/officeart/2008/layout/LinedList"/>
    <dgm:cxn modelId="{8E234EC8-41A4-4A65-B02A-8FDBC45ECFF7}" srcId="{8437E96F-8906-48EE-A18F-DB9F24C52A43}" destId="{23EDDBD5-AFDE-4205-836C-5A9B82DE2C9D}" srcOrd="1" destOrd="0" parTransId="{E3CBD980-31E2-4B3D-97E9-2373F5BEF054}" sibTransId="{744FCEF1-5060-4223-B2E2-98201CC857FF}"/>
    <dgm:cxn modelId="{CFD214D6-8357-4225-B2D0-8FFDEFFA0012}" srcId="{8437E96F-8906-48EE-A18F-DB9F24C52A43}" destId="{57EDE556-867F-469F-91E9-F320CEDD8BCD}" srcOrd="0" destOrd="0" parTransId="{43502199-5EE3-455E-A8BB-BDF45E6C02B4}" sibTransId="{906A44E9-B9EA-42F6-BE9A-4951503F5F8B}"/>
    <dgm:cxn modelId="{510640DA-E502-4F17-9FD3-8B92009CE36E}" type="presOf" srcId="{23EDDBD5-AFDE-4205-836C-5A9B82DE2C9D}" destId="{7CAEFC6D-1FE2-46C3-ACFB-B721C5311302}" srcOrd="0" destOrd="0" presId="urn:microsoft.com/office/officeart/2008/layout/LinedList"/>
    <dgm:cxn modelId="{A8850AF4-7CD3-4DBE-ABA2-5B8E8E7D9B6E}" srcId="{C5F29B9E-C555-452A-81CB-3A029BA6EC98}" destId="{8437E96F-8906-48EE-A18F-DB9F24C52A43}" srcOrd="0" destOrd="0" parTransId="{E7F6EE95-2AF0-40B8-B81E-FB31DCFF4517}" sibTransId="{A421117C-B959-45AB-AF96-6345D1F6AE4A}"/>
    <dgm:cxn modelId="{9D1A9C0C-7365-490A-9A3F-2A2301B7EF8A}" type="presParOf" srcId="{99A7558E-0626-4134-AA0A-CCDA5829F51E}" destId="{C7892F40-2275-4802-82E3-AEA5EC546452}" srcOrd="0" destOrd="0" presId="urn:microsoft.com/office/officeart/2008/layout/LinedList"/>
    <dgm:cxn modelId="{FFA18DCD-2A18-4D15-85C2-71AE55A38E52}" type="presParOf" srcId="{99A7558E-0626-4134-AA0A-CCDA5829F51E}" destId="{CFB04DB3-3510-4B22-9B54-4C59C9801122}" srcOrd="1" destOrd="0" presId="urn:microsoft.com/office/officeart/2008/layout/LinedList"/>
    <dgm:cxn modelId="{5D74383D-8D46-4A29-AB6C-9FA14C12B562}" type="presParOf" srcId="{CFB04DB3-3510-4B22-9B54-4C59C9801122}" destId="{186C55C3-1040-4D69-81E4-4057C3EC3448}" srcOrd="0" destOrd="0" presId="urn:microsoft.com/office/officeart/2008/layout/LinedList"/>
    <dgm:cxn modelId="{ACD6EA0C-890E-4333-809A-BCDFF43DCE61}" type="presParOf" srcId="{CFB04DB3-3510-4B22-9B54-4C59C9801122}" destId="{3AAA1CC5-A08C-4B9F-89BF-FFCDEDAE3528}" srcOrd="1" destOrd="0" presId="urn:microsoft.com/office/officeart/2008/layout/LinedList"/>
    <dgm:cxn modelId="{D9F670E7-9EA3-4E95-A5C4-F203FB26B1DA}" type="presParOf" srcId="{3AAA1CC5-A08C-4B9F-89BF-FFCDEDAE3528}" destId="{2E0D2D72-2EA0-4710-9C1E-C9EF34040C6F}" srcOrd="0" destOrd="0" presId="urn:microsoft.com/office/officeart/2008/layout/LinedList"/>
    <dgm:cxn modelId="{B11694F0-157D-4EBD-9BBA-37C85CF0B542}" type="presParOf" srcId="{3AAA1CC5-A08C-4B9F-89BF-FFCDEDAE3528}" destId="{7BCE5717-09BE-4AA8-A876-BEC47F99FB1A}" srcOrd="1" destOrd="0" presId="urn:microsoft.com/office/officeart/2008/layout/LinedList"/>
    <dgm:cxn modelId="{06B70385-C861-4EEC-8A9F-A89475AB653A}" type="presParOf" srcId="{7BCE5717-09BE-4AA8-A876-BEC47F99FB1A}" destId="{3EB5F213-B3EF-4311-8FBB-0B4E567BA2A8}" srcOrd="0" destOrd="0" presId="urn:microsoft.com/office/officeart/2008/layout/LinedList"/>
    <dgm:cxn modelId="{97D9A666-CD2C-4C68-8B01-D9B16F2C0C38}" type="presParOf" srcId="{7BCE5717-09BE-4AA8-A876-BEC47F99FB1A}" destId="{9F923A7E-2FC0-4736-9EC1-CA3504779405}" srcOrd="1" destOrd="0" presId="urn:microsoft.com/office/officeart/2008/layout/LinedList"/>
    <dgm:cxn modelId="{A7F4C829-DEDC-46B1-9D1E-EF7F83C06618}" type="presParOf" srcId="{7BCE5717-09BE-4AA8-A876-BEC47F99FB1A}" destId="{013352BC-EAF2-465F-A24F-4380F8063918}" srcOrd="2" destOrd="0" presId="urn:microsoft.com/office/officeart/2008/layout/LinedList"/>
    <dgm:cxn modelId="{31D24237-7342-403B-80E0-D79CBABEB5AD}" type="presParOf" srcId="{3AAA1CC5-A08C-4B9F-89BF-FFCDEDAE3528}" destId="{E29EEAB2-8A4C-4F1A-A761-D3830DB59B24}" srcOrd="2" destOrd="0" presId="urn:microsoft.com/office/officeart/2008/layout/LinedList"/>
    <dgm:cxn modelId="{A8B85F03-B304-47F5-AE7F-D9F6ACE52481}" type="presParOf" srcId="{3AAA1CC5-A08C-4B9F-89BF-FFCDEDAE3528}" destId="{5AECE4FA-E3E2-4290-BA43-3C1EE2093254}" srcOrd="3" destOrd="0" presId="urn:microsoft.com/office/officeart/2008/layout/LinedList"/>
    <dgm:cxn modelId="{1A9E6695-953D-47D3-A0C0-089B1B418B01}" type="presParOf" srcId="{3AAA1CC5-A08C-4B9F-89BF-FFCDEDAE3528}" destId="{DDF50FB8-A710-4FCF-BB56-32A8E7E1B494}" srcOrd="4" destOrd="0" presId="urn:microsoft.com/office/officeart/2008/layout/LinedList"/>
    <dgm:cxn modelId="{2F68D69F-829A-4ACC-8B6D-B6E6C1713CD9}" type="presParOf" srcId="{DDF50FB8-A710-4FCF-BB56-32A8E7E1B494}" destId="{EB004F42-79B4-4D33-B050-E9E80BB5F900}" srcOrd="0" destOrd="0" presId="urn:microsoft.com/office/officeart/2008/layout/LinedList"/>
    <dgm:cxn modelId="{F42B4622-2D4F-41AB-A58F-E2BB2DC8E67F}" type="presParOf" srcId="{DDF50FB8-A710-4FCF-BB56-32A8E7E1B494}" destId="{7CAEFC6D-1FE2-46C3-ACFB-B721C5311302}" srcOrd="1" destOrd="0" presId="urn:microsoft.com/office/officeart/2008/layout/LinedList"/>
    <dgm:cxn modelId="{C21250CD-602C-442C-98DA-3A3F8BDD8A26}" type="presParOf" srcId="{DDF50FB8-A710-4FCF-BB56-32A8E7E1B494}" destId="{78DB2050-4360-4AB6-94F9-2F86BF2A8AC5}" srcOrd="2" destOrd="0" presId="urn:microsoft.com/office/officeart/2008/layout/LinedList"/>
    <dgm:cxn modelId="{E6090107-278F-470D-A6C1-B7DB7350200F}" type="presParOf" srcId="{3AAA1CC5-A08C-4B9F-89BF-FFCDEDAE3528}" destId="{F02C7A9D-2B1F-4B20-962A-6B7664E44B4C}" srcOrd="5" destOrd="0" presId="urn:microsoft.com/office/officeart/2008/layout/LinedList"/>
    <dgm:cxn modelId="{EC93913E-3163-4F20-A342-78171B45BB68}" type="presParOf" srcId="{3AAA1CC5-A08C-4B9F-89BF-FFCDEDAE3528}" destId="{43B970CE-9549-413D-A810-75F46FF5BA74}" srcOrd="6" destOrd="0" presId="urn:microsoft.com/office/officeart/2008/layout/LinedList"/>
    <dgm:cxn modelId="{88B79685-C41E-4E54-A536-31EAD884293D}" type="presParOf" srcId="{3AAA1CC5-A08C-4B9F-89BF-FFCDEDAE3528}" destId="{47538B78-79EE-4F05-B2E4-4A1E3084DF88}" srcOrd="7" destOrd="0" presId="urn:microsoft.com/office/officeart/2008/layout/LinedList"/>
    <dgm:cxn modelId="{23DFA460-643E-4F27-B504-2DC13D2452AB}" type="presParOf" srcId="{47538B78-79EE-4F05-B2E4-4A1E3084DF88}" destId="{13B0C8BD-FD74-440C-AABA-C4675D9764A1}" srcOrd="0" destOrd="0" presId="urn:microsoft.com/office/officeart/2008/layout/LinedList"/>
    <dgm:cxn modelId="{81F18818-9C75-4E57-8C3A-8B5150EEB84E}" type="presParOf" srcId="{47538B78-79EE-4F05-B2E4-4A1E3084DF88}" destId="{4A5CE37B-C778-442D-A66A-8F54FEFC4F0E}" srcOrd="1" destOrd="0" presId="urn:microsoft.com/office/officeart/2008/layout/LinedList"/>
    <dgm:cxn modelId="{C2296255-47DA-46CD-AA31-55F12D80041D}" type="presParOf" srcId="{47538B78-79EE-4F05-B2E4-4A1E3084DF88}" destId="{4C9CEC1E-462B-47D7-9366-DF21CCA15CA2}" srcOrd="2" destOrd="0" presId="urn:microsoft.com/office/officeart/2008/layout/LinedList"/>
    <dgm:cxn modelId="{9582588D-C96B-4B24-8EB4-046BF58B83D2}" type="presParOf" srcId="{3AAA1CC5-A08C-4B9F-89BF-FFCDEDAE3528}" destId="{84A69F69-8910-40F6-92C2-5F50AC39644B}" srcOrd="8" destOrd="0" presId="urn:microsoft.com/office/officeart/2008/layout/LinedList"/>
    <dgm:cxn modelId="{3F3E0799-6F2A-40C2-A590-267E5446ACA1}" type="presParOf" srcId="{3AAA1CC5-A08C-4B9F-89BF-FFCDEDAE3528}" destId="{A91E362A-CD3A-485A-8E2D-209E93D2509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92F40-2275-4802-82E3-AEA5EC546452}">
      <dsp:nvSpPr>
        <dsp:cNvPr id="0" name=""/>
        <dsp:cNvSpPr/>
      </dsp:nvSpPr>
      <dsp:spPr>
        <a:xfrm>
          <a:off x="0" y="309"/>
          <a:ext cx="514301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86C55C3-1040-4D69-81E4-4057C3EC3448}">
      <dsp:nvSpPr>
        <dsp:cNvPr id="0" name=""/>
        <dsp:cNvSpPr/>
      </dsp:nvSpPr>
      <dsp:spPr>
        <a:xfrm>
          <a:off x="0" y="309"/>
          <a:ext cx="1028602" cy="20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p>
      </dsp:txBody>
      <dsp:txXfrm>
        <a:off x="0" y="309"/>
        <a:ext cx="1028602" cy="207788"/>
      </dsp:txXfrm>
    </dsp:sp>
    <dsp:sp modelId="{9F923A7E-2FC0-4736-9EC1-CA3504779405}">
      <dsp:nvSpPr>
        <dsp:cNvPr id="0" name=""/>
        <dsp:cNvSpPr/>
      </dsp:nvSpPr>
      <dsp:spPr>
        <a:xfrm>
          <a:off x="1105747" y="54776"/>
          <a:ext cx="4037262" cy="108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a:solidFill>
                <a:schemeClr val="bg2"/>
              </a:solidFill>
              <a:latin typeface="Source Sans Pro" panose="020B0503030403020204" pitchFamily="34" charset="0"/>
              <a:ea typeface="Source Sans Pro" panose="020B0503030403020204" pitchFamily="34" charset="0"/>
            </a:rPr>
            <a:t>Origination</a:t>
          </a:r>
          <a:r>
            <a:rPr lang="en-US" sz="2000" kern="1200">
              <a:latin typeface="Source Sans Pro SemiBold" panose="020B0603030403020204" pitchFamily="34" charset="0"/>
              <a:ea typeface="Source Sans Pro SemiBold" panose="020B0603030403020204" pitchFamily="34" charset="0"/>
            </a:rPr>
            <a:t> - Processing Non-Delegated Guaranty Requests </a:t>
          </a:r>
        </a:p>
      </dsp:txBody>
      <dsp:txXfrm>
        <a:off x="1105747" y="54776"/>
        <a:ext cx="4037262" cy="1089336"/>
      </dsp:txXfrm>
    </dsp:sp>
    <dsp:sp modelId="{E29EEAB2-8A4C-4F1A-A761-D3830DB59B24}">
      <dsp:nvSpPr>
        <dsp:cNvPr id="0" name=""/>
        <dsp:cNvSpPr/>
      </dsp:nvSpPr>
      <dsp:spPr>
        <a:xfrm>
          <a:off x="1028602" y="1149567"/>
          <a:ext cx="41144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CAEFC6D-1FE2-46C3-ACFB-B721C5311302}">
      <dsp:nvSpPr>
        <dsp:cNvPr id="0" name=""/>
        <dsp:cNvSpPr/>
      </dsp:nvSpPr>
      <dsp:spPr>
        <a:xfrm>
          <a:off x="1105747" y="1142359"/>
          <a:ext cx="4037262" cy="138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a:solidFill>
                <a:srgbClr val="007DBC"/>
              </a:solidFill>
              <a:latin typeface="Source Sans Pro" panose="020B0503030403020204" pitchFamily="34" charset="0"/>
              <a:ea typeface="Source Sans Pro" panose="020B0503030403020204" pitchFamily="34" charset="0"/>
              <a:cs typeface="+mn-cs"/>
            </a:rPr>
            <a:t>Loan Modifications </a:t>
          </a:r>
          <a:r>
            <a:rPr lang="en-US" sz="2000" kern="1200"/>
            <a:t>-</a:t>
          </a: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Processing Pre-full disbursement</a:t>
          </a:r>
        </a:p>
        <a:p>
          <a:pPr marL="0" lvl="0" indent="0" algn="l" defTabSz="1066800">
            <a:lnSpc>
              <a:spcPct val="90000"/>
            </a:lnSpc>
            <a:spcBef>
              <a:spcPct val="0"/>
            </a:spcBef>
            <a:spcAft>
              <a:spcPct val="35000"/>
            </a:spcAft>
            <a:buNone/>
          </a:pPr>
          <a:r>
            <a:rPr lang="en-US" sz="1800" b="0" kern="1200" noProof="0">
              <a:solidFill>
                <a:schemeClr val="bg2"/>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7aloanmod@sba.gov</a:t>
          </a:r>
          <a:endParaRPr lang="en-US" sz="1800" b="1" kern="1200">
            <a:solidFill>
              <a:schemeClr val="bg2"/>
            </a:solidFill>
            <a:latin typeface="Source Sans Pro SemiBold" panose="020B0603030403020204" pitchFamily="34" charset="0"/>
            <a:ea typeface="Source Sans Pro SemiBold" panose="020B0603030403020204" pitchFamily="34" charset="0"/>
            <a:cs typeface="+mn-cs"/>
          </a:endParaRPr>
        </a:p>
      </dsp:txBody>
      <dsp:txXfrm>
        <a:off x="1105747" y="1142359"/>
        <a:ext cx="4037262" cy="1383490"/>
      </dsp:txXfrm>
    </dsp:sp>
    <dsp:sp modelId="{F02C7A9D-2B1F-4B20-962A-6B7664E44B4C}">
      <dsp:nvSpPr>
        <dsp:cNvPr id="0" name=""/>
        <dsp:cNvSpPr/>
      </dsp:nvSpPr>
      <dsp:spPr>
        <a:xfrm>
          <a:off x="1028602" y="2641849"/>
          <a:ext cx="41144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A5CE37B-C778-442D-A66A-8F54FEFC4F0E}">
      <dsp:nvSpPr>
        <dsp:cNvPr id="0" name=""/>
        <dsp:cNvSpPr/>
      </dsp:nvSpPr>
      <dsp:spPr>
        <a:xfrm>
          <a:off x="1105747" y="2582789"/>
          <a:ext cx="4037262" cy="27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i="1" kern="1200">
              <a:solidFill>
                <a:srgbClr val="007DBC"/>
              </a:solidFill>
              <a:latin typeface="Source Sans Pro" panose="020B0503030403020204" pitchFamily="34" charset="0"/>
              <a:ea typeface="Source Sans Pro" panose="020B0503030403020204" pitchFamily="34" charset="0"/>
              <a:cs typeface="+mn-cs"/>
            </a:rPr>
            <a:t>Lender Support </a:t>
          </a: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 Providing answers to lenders questions &amp; validation error codes </a:t>
          </a:r>
          <a:r>
            <a:rPr lang="en-US" sz="1800" b="0" kern="1200">
              <a:solidFill>
                <a:srgbClr val="007DBC"/>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7aQuestions@sba.gov</a:t>
          </a:r>
          <a:endParaRPr lang="en-US" sz="1800" b="0" kern="1200">
            <a:solidFill>
              <a:srgbClr val="007DBC"/>
            </a:solidFill>
            <a:latin typeface="Calibri" panose="020F0502020204030204"/>
            <a:ea typeface="+mn-ea"/>
            <a:cs typeface="+mn-cs"/>
          </a:endParaRPr>
        </a:p>
        <a:p>
          <a:pPr marL="0" lvl="0" indent="0" algn="l" defTabSz="1200150">
            <a:lnSpc>
              <a:spcPct val="90000"/>
            </a:lnSpc>
            <a:spcBef>
              <a:spcPct val="0"/>
            </a:spcBef>
            <a:spcAft>
              <a:spcPct val="35000"/>
            </a:spcAft>
            <a:buFont typeface="Arial" panose="020B0604020202020204" pitchFamily="34" charset="0"/>
            <a:buNone/>
          </a:pPr>
          <a:r>
            <a:rPr lang="en-US" sz="2000" b="1" i="1" kern="1200">
              <a:solidFill>
                <a:srgbClr val="007DBC"/>
              </a:solidFill>
              <a:latin typeface="Source Sans Pro" panose="020B0503030403020204" pitchFamily="34" charset="0"/>
              <a:ea typeface="Source Sans Pro" panose="020B0503030403020204" pitchFamily="34" charset="0"/>
              <a:cs typeface="+mn-cs"/>
            </a:rPr>
            <a:t>AND</a:t>
          </a:r>
        </a:p>
        <a:p>
          <a:pPr marL="0" lvl="0" indent="0" algn="l" defTabSz="1200150">
            <a:lnSpc>
              <a:spcPct val="90000"/>
            </a:lnSpc>
            <a:spcBef>
              <a:spcPct val="0"/>
            </a:spcBef>
            <a:spcAft>
              <a:spcPct val="35000"/>
            </a:spcAft>
            <a:buFont typeface="Arial" panose="020B0604020202020204" pitchFamily="34" charset="0"/>
            <a:buNone/>
          </a:pPr>
          <a:r>
            <a:rPr lang="en-US" sz="2000" b="1" kern="1200">
              <a:solidFill>
                <a:srgbClr val="1B1E29">
                  <a:hueOff val="0"/>
                  <a:satOff val="0"/>
                  <a:lumOff val="0"/>
                  <a:alphaOff val="0"/>
                </a:srgbClr>
              </a:solidFill>
              <a:latin typeface="Source Sans Pro SemiBold" panose="020B0603030403020204" pitchFamily="34" charset="0"/>
              <a:ea typeface="Source Sans Pro SemiBold" panose="020B0603030403020204" pitchFamily="34" charset="0"/>
              <a:cs typeface="+mn-cs"/>
            </a:rPr>
            <a:t>Providing support to help clear compliance codes </a:t>
          </a:r>
          <a:r>
            <a:rPr lang="en-US" sz="1800" b="0" kern="1200">
              <a:solidFill>
                <a:srgbClr val="007DBC"/>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7aComplianceCheck@sba.gov</a:t>
          </a:r>
          <a:endParaRPr lang="en-US" sz="1800" b="0" kern="1200">
            <a:solidFill>
              <a:srgbClr val="007DBC"/>
            </a:solidFill>
            <a:latin typeface="Calibri" panose="020F0502020204030204"/>
            <a:ea typeface="+mn-ea"/>
            <a:cs typeface="+mn-cs"/>
          </a:endParaRPr>
        </a:p>
      </dsp:txBody>
      <dsp:txXfrm>
        <a:off x="1105747" y="2582789"/>
        <a:ext cx="4037262" cy="2736816"/>
      </dsp:txXfrm>
    </dsp:sp>
    <dsp:sp modelId="{84A69F69-8910-40F6-92C2-5F50AC39644B}">
      <dsp:nvSpPr>
        <dsp:cNvPr id="0" name=""/>
        <dsp:cNvSpPr/>
      </dsp:nvSpPr>
      <dsp:spPr>
        <a:xfrm>
          <a:off x="1028602" y="5373353"/>
          <a:ext cx="41144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0.72783</cdr:x>
      <cdr:y>0.55988</cdr:y>
    </cdr:from>
    <cdr:to>
      <cdr:x>0.85966</cdr:x>
      <cdr:y>0.7602</cdr:y>
    </cdr:to>
    <cdr:sp macro="" textlink="">
      <cdr:nvSpPr>
        <cdr:cNvPr id="2" name="TextBox 1">
          <a:extLst xmlns:a="http://schemas.openxmlformats.org/drawingml/2006/main">
            <a:ext uri="{FF2B5EF4-FFF2-40B4-BE49-F238E27FC236}">
              <a16:creationId xmlns:a16="http://schemas.microsoft.com/office/drawing/2014/main" id="{A3831872-20FE-2556-8D97-E2BA28B0FE76}"/>
            </a:ext>
          </a:extLst>
        </cdr:cNvPr>
        <cdr:cNvSpPr txBox="1"/>
      </cdr:nvSpPr>
      <cdr:spPr>
        <a:xfrm xmlns:a="http://schemas.openxmlformats.org/drawingml/2006/main">
          <a:off x="5048481" y="25557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0.65268</cdr:x>
      <cdr:y>0.55742</cdr:y>
    </cdr:from>
    <cdr:to>
      <cdr:x>0.98112</cdr:x>
      <cdr:y>0.75774</cdr:y>
    </cdr:to>
    <cdr:sp macro="" textlink="">
      <cdr:nvSpPr>
        <cdr:cNvPr id="3" name="TextBox 2">
          <a:extLst xmlns:a="http://schemas.openxmlformats.org/drawingml/2006/main">
            <a:ext uri="{FF2B5EF4-FFF2-40B4-BE49-F238E27FC236}">
              <a16:creationId xmlns:a16="http://schemas.microsoft.com/office/drawing/2014/main" id="{BCA92359-1880-2F0E-0F83-BBE79AF52924}"/>
            </a:ext>
          </a:extLst>
        </cdr:cNvPr>
        <cdr:cNvSpPr txBox="1"/>
      </cdr:nvSpPr>
      <cdr:spPr>
        <a:xfrm xmlns:a="http://schemas.openxmlformats.org/drawingml/2006/main">
          <a:off x="4527187" y="2544469"/>
          <a:ext cx="227822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0.65391</cdr:x>
      <cdr:y>0.5655</cdr:y>
    </cdr:from>
    <cdr:to>
      <cdr:x>0.98112</cdr:x>
      <cdr:y>0.74689</cdr:y>
    </cdr:to>
    <cdr:sp macro="" textlink="">
      <cdr:nvSpPr>
        <cdr:cNvPr id="4" name="TextBox 3">
          <a:extLst xmlns:a="http://schemas.openxmlformats.org/drawingml/2006/main">
            <a:ext uri="{FF2B5EF4-FFF2-40B4-BE49-F238E27FC236}">
              <a16:creationId xmlns:a16="http://schemas.microsoft.com/office/drawing/2014/main" id="{43BA24D2-CB82-DFDF-E2F5-B07EE9C1A118}"/>
            </a:ext>
          </a:extLst>
        </cdr:cNvPr>
        <cdr:cNvSpPr txBox="1"/>
      </cdr:nvSpPr>
      <cdr:spPr>
        <a:xfrm xmlns:a="http://schemas.openxmlformats.org/drawingml/2006/main">
          <a:off x="4535733" y="2581342"/>
          <a:ext cx="2269677" cy="827991"/>
        </a:xfrm>
        <a:prstGeom xmlns:a="http://schemas.openxmlformats.org/drawingml/2006/main" prst="rect">
          <a:avLst/>
        </a:prstGeom>
        <a:solidFill xmlns:a="http://schemas.openxmlformats.org/drawingml/2006/main">
          <a:schemeClr val="bg1">
            <a:lumMod val="95000"/>
            <a:alpha val="39000"/>
          </a:schemeClr>
        </a:solidFill>
      </cdr:spPr>
      <cdr:txBody>
        <a:bodyPr xmlns:a="http://schemas.openxmlformats.org/drawingml/2006/main" vertOverflow="clip" wrap="none" rtlCol="0"/>
        <a:lstStyle xmlns:a="http://schemas.openxmlformats.org/drawingml/2006/main"/>
        <a:p xmlns:a="http://schemas.openxmlformats.org/drawingml/2006/main">
          <a:r>
            <a:rPr lang="en-US" kern="1200" dirty="0"/>
            <a:t>        </a:t>
          </a:r>
          <a:r>
            <a:rPr lang="en-US" sz="1100" kern="1200" dirty="0"/>
            <a:t>- Change of Ownership</a:t>
          </a:r>
        </a:p>
        <a:p xmlns:a="http://schemas.openxmlformats.org/drawingml/2006/main">
          <a:r>
            <a:rPr lang="en-US" kern="1200" dirty="0"/>
            <a:t>        </a:t>
          </a:r>
          <a:r>
            <a:rPr lang="en-US" sz="1100" kern="1200" dirty="0"/>
            <a:t>- Debt Refinance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265383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41611657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72936-AB4B-99A2-E7DA-CAA48D438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E4CFA-7247-1A2A-4AAF-65366B8E1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57EAC-5988-B816-CB48-584A7F04F95B}"/>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4E603CD-74A4-DCBE-37D6-1752AF1D1C77}"/>
              </a:ext>
            </a:extLst>
          </p:cNvPr>
          <p:cNvSpPr>
            <a:spLocks noGrp="1"/>
          </p:cNvSpPr>
          <p:nvPr>
            <p:ph type="sldNum" sz="quarter" idx="5"/>
          </p:nvPr>
        </p:nvSpPr>
        <p:spPr/>
        <p:txBody>
          <a:bodyPr/>
          <a:lstStyle/>
          <a:p>
            <a:fld id="{452140A9-11FD-AB46-B99D-C1331D8D84D1}" type="slidenum">
              <a:rPr lang="en-US" smtClean="0"/>
              <a:t>105</a:t>
            </a:fld>
            <a:endParaRPr lang="en-US"/>
          </a:p>
        </p:txBody>
      </p:sp>
    </p:spTree>
    <p:extLst>
      <p:ext uri="{BB962C8B-B14F-4D97-AF65-F5344CB8AC3E}">
        <p14:creationId xmlns:p14="http://schemas.microsoft.com/office/powerpoint/2010/main" val="6449751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9B4D-0647-2CDD-3C9A-1C2343550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45018-39AD-441F-50BB-945CC33E3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92A59-D860-829F-3027-126EF9519D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0F0E31-C8E7-14AA-827F-86E661AA56D2}"/>
              </a:ext>
            </a:extLst>
          </p:cNvPr>
          <p:cNvSpPr>
            <a:spLocks noGrp="1"/>
          </p:cNvSpPr>
          <p:nvPr>
            <p:ph type="sldNum" sz="quarter" idx="5"/>
          </p:nvPr>
        </p:nvSpPr>
        <p:spPr/>
        <p:txBody>
          <a:bodyPr/>
          <a:lstStyle/>
          <a:p>
            <a:fld id="{452140A9-11FD-AB46-B99D-C1331D8D84D1}" type="slidenum">
              <a:rPr lang="en-US" smtClean="0"/>
              <a:t>106</a:t>
            </a:fld>
            <a:endParaRPr lang="en-US"/>
          </a:p>
        </p:txBody>
      </p:sp>
    </p:spTree>
    <p:extLst>
      <p:ext uri="{BB962C8B-B14F-4D97-AF65-F5344CB8AC3E}">
        <p14:creationId xmlns:p14="http://schemas.microsoft.com/office/powerpoint/2010/main" val="4239937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CBC53-B323-0EB7-49D8-11F8FD8FB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2992A-2E0E-D28D-822D-2AC939C1E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798CA-E63A-6FC5-A71D-8D966C6F73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82FCDC2-5007-88C5-F35F-85D13A5EA3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6015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1B6B-C293-00C1-AA6F-ECA168776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3E176-ACC3-2580-BFB8-0A142629E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3EC2B-8F5C-7169-E09E-5D2BD3757A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F069D8A-37CE-B287-274A-424182E29C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7310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88DCA-C1A3-899D-9B8B-222ADAF18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8CAAA-CA0D-7645-3EED-7A6A1D26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250A8-348A-EBFB-F9CF-67C3DD6F7B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14CFC29-C5CF-CECA-2EA7-D4AF019A9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946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F6EC-3129-8526-E9B4-A00C947BA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3E5C7-AF69-A53D-21B4-A4FCE57D0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2EB5F-DF36-8C7D-3AB5-BCA95A426B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87C6A2B-B357-ECD9-42DC-25D0DB2C7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1454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4B15D-9FCD-595E-2C6E-C31EB4AC2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54143-8CAF-3344-A38C-660EC0E8A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8FDD0-1C26-0317-8F15-B4F5B268DA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9C40250-FE63-FACD-EC19-8868257C12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3182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B7405-395E-E03B-1902-6FE899C41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D7FAC-AAD0-7234-255A-CC3EB9611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73FD2-A07C-7F15-1252-57F25D06E9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6D03E9A-8B36-A873-6B33-5000068816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5552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606425"/>
            <a:ext cx="5526087" cy="3109913"/>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Source Sans Pro" panose="020B0503030403020204" pitchFamily="34" charset="0"/>
              <a:cs typeface="+mn-cs"/>
            </a:endParaRPr>
          </a:p>
        </p:txBody>
      </p:sp>
    </p:spTree>
    <p:extLst>
      <p:ext uri="{BB962C8B-B14F-4D97-AF65-F5344CB8AC3E}">
        <p14:creationId xmlns:p14="http://schemas.microsoft.com/office/powerpoint/2010/main" val="14333942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2950"/>
            <a:ext cx="5486400" cy="308610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57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047F-B1DC-A3CC-1B38-5E21F3F51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90CFB-463F-1F93-E863-34F6C93BBA37}"/>
              </a:ext>
            </a:extLst>
          </p:cNvPr>
          <p:cNvSpPr>
            <a:spLocks noGrp="1" noRot="1" noChangeAspect="1"/>
          </p:cNvSpPr>
          <p:nvPr>
            <p:ph type="sldImg"/>
          </p:nvPr>
        </p:nvSpPr>
        <p:spPr>
          <a:xfrm>
            <a:off x="682625" y="454025"/>
            <a:ext cx="5440363" cy="3060700"/>
          </a:xfrm>
        </p:spPr>
      </p:sp>
      <p:sp>
        <p:nvSpPr>
          <p:cNvPr id="3" name="Notes Placeholder 2">
            <a:extLst>
              <a:ext uri="{FF2B5EF4-FFF2-40B4-BE49-F238E27FC236}">
                <a16:creationId xmlns:a16="http://schemas.microsoft.com/office/drawing/2014/main" id="{7630D8F6-151E-F2EE-CBBA-351073277D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2CA711-2A24-6C3B-388F-66CBE44B2D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7C42E-2C6D-4C20-B4B7-8389D8C0EA58}" type="slidenum">
              <a:rPr kumimoji="0" lang="en-US" sz="1200" b="0" i="0" u="none" strike="noStrike" kern="1200" cap="none" spc="0" normalizeH="0" baseline="0" noProof="0" smtClean="0">
                <a:ln>
                  <a:noFill/>
                </a:ln>
                <a:solidFill>
                  <a:prstClr val="black"/>
                </a:solidFill>
                <a:effectLst/>
                <a:uLnTx/>
                <a:uFillTx/>
                <a:latin typeface="Calibri"/>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Source Sans Pro" panose="020B0503030403020204" pitchFamily="34" charset="0"/>
              <a:cs typeface="+mn-cs"/>
            </a:endParaRPr>
          </a:p>
        </p:txBody>
      </p:sp>
    </p:spTree>
    <p:extLst>
      <p:ext uri="{BB962C8B-B14F-4D97-AF65-F5344CB8AC3E}">
        <p14:creationId xmlns:p14="http://schemas.microsoft.com/office/powerpoint/2010/main" val="4990710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8F814-0609-42AD-AC8C-C34D74423D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0933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8F814-0609-42AD-AC8C-C34D74423D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70888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5508625" cy="3098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4423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8717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9984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6439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93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8F814-0609-42AD-AC8C-C34D74423D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37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49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796B-909F-D776-4AA1-8C0810747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75133-4AC9-44FB-9B19-1427D1740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94D17-6FC6-349B-FF11-10464EA140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E1ACF02-DED3-3811-CCB2-3B49F02E8F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122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9A1E-CE6C-DC5A-AE38-9AC535C2E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0A13E-D110-E997-C2AD-24DFB7F4D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6BC32-A0EC-A684-0639-C5FB248766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F4EE9F-F849-97AF-ECEF-D29B648C30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03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140414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A9073-D63D-0F0C-7F11-6B95094F8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4C495-443D-AC86-BACC-7E0955A0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04299-FC7C-D126-4D56-24757E3A7E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9D6E08-690C-7817-3D3C-5F718694AB9A}"/>
              </a:ext>
            </a:extLst>
          </p:cNvPr>
          <p:cNvSpPr>
            <a:spLocks noGrp="1"/>
          </p:cNvSpPr>
          <p:nvPr>
            <p:ph type="sldNum" sz="quarter" idx="5"/>
          </p:nvPr>
        </p:nvSpPr>
        <p:spPr/>
        <p:txBody>
          <a:bodyPr/>
          <a:lstStyle/>
          <a:p>
            <a:fld id="{452140A9-11FD-AB46-B99D-C1331D8D84D1}" type="slidenum">
              <a:rPr lang="en-US" smtClean="0"/>
              <a:t>21</a:t>
            </a:fld>
            <a:endParaRPr lang="en-US"/>
          </a:p>
        </p:txBody>
      </p:sp>
    </p:spTree>
    <p:extLst>
      <p:ext uri="{BB962C8B-B14F-4D97-AF65-F5344CB8AC3E}">
        <p14:creationId xmlns:p14="http://schemas.microsoft.com/office/powerpoint/2010/main" val="61237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94F6-8C46-9609-A3D0-A48F40A22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BF4BC-C5A5-C23E-1965-7F443B1A4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7C9BE-8E9E-B5E8-5469-87155DA61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6366C5-3E9F-693C-8AC4-231C68DA1B3A}"/>
              </a:ext>
            </a:extLst>
          </p:cNvPr>
          <p:cNvSpPr>
            <a:spLocks noGrp="1"/>
          </p:cNvSpPr>
          <p:nvPr>
            <p:ph type="sldNum" sz="quarter" idx="5"/>
          </p:nvPr>
        </p:nvSpPr>
        <p:spPr/>
        <p:txBody>
          <a:bodyPr/>
          <a:lstStyle/>
          <a:p>
            <a:fld id="{452140A9-11FD-AB46-B99D-C1331D8D84D1}" type="slidenum">
              <a:rPr lang="en-US" smtClean="0"/>
              <a:t>22</a:t>
            </a:fld>
            <a:endParaRPr lang="en-US"/>
          </a:p>
        </p:txBody>
      </p:sp>
    </p:spTree>
    <p:extLst>
      <p:ext uri="{BB962C8B-B14F-4D97-AF65-F5344CB8AC3E}">
        <p14:creationId xmlns:p14="http://schemas.microsoft.com/office/powerpoint/2010/main" val="165631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E689-4602-0FB4-91D3-79B5FE2AF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57E6A-A98E-8333-DE7D-3AAC88475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91374-9AB8-77F8-4AC1-2EE9FACCE0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48AF07-3A6C-840E-C028-6BEE0E48A25A}"/>
              </a:ext>
            </a:extLst>
          </p:cNvPr>
          <p:cNvSpPr>
            <a:spLocks noGrp="1"/>
          </p:cNvSpPr>
          <p:nvPr>
            <p:ph type="sldNum" sz="quarter" idx="5"/>
          </p:nvPr>
        </p:nvSpPr>
        <p:spPr/>
        <p:txBody>
          <a:bodyPr/>
          <a:lstStyle/>
          <a:p>
            <a:fld id="{452140A9-11FD-AB46-B99D-C1331D8D84D1}" type="slidenum">
              <a:rPr lang="en-US" smtClean="0"/>
              <a:t>23</a:t>
            </a:fld>
            <a:endParaRPr lang="en-US"/>
          </a:p>
        </p:txBody>
      </p:sp>
    </p:spTree>
    <p:extLst>
      <p:ext uri="{BB962C8B-B14F-4D97-AF65-F5344CB8AC3E}">
        <p14:creationId xmlns:p14="http://schemas.microsoft.com/office/powerpoint/2010/main" val="372688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454025"/>
            <a:ext cx="5907087" cy="3324225"/>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9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8F763-3FA6-599C-3C96-7666B2D1A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13A8A-C763-90A5-0C90-BB2651DA6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2CF79-9CD8-DD67-D924-9AC001A3F3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0ADAFD-48A0-5448-EBF2-ADED76DE2E35}"/>
              </a:ext>
            </a:extLst>
          </p:cNvPr>
          <p:cNvSpPr>
            <a:spLocks noGrp="1"/>
          </p:cNvSpPr>
          <p:nvPr>
            <p:ph type="sldNum" sz="quarter" idx="5"/>
          </p:nvPr>
        </p:nvSpPr>
        <p:spPr/>
        <p:txBody>
          <a:bodyPr/>
          <a:lstStyle/>
          <a:p>
            <a:fld id="{452140A9-11FD-AB46-B99D-C1331D8D84D1}" type="slidenum">
              <a:rPr lang="en-US" smtClean="0"/>
              <a:t>24</a:t>
            </a:fld>
            <a:endParaRPr lang="en-US"/>
          </a:p>
        </p:txBody>
      </p:sp>
    </p:spTree>
    <p:extLst>
      <p:ext uri="{BB962C8B-B14F-4D97-AF65-F5344CB8AC3E}">
        <p14:creationId xmlns:p14="http://schemas.microsoft.com/office/powerpoint/2010/main" val="4009481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71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26</a:t>
            </a:fld>
            <a:endParaRPr lang="en-US"/>
          </a:p>
        </p:txBody>
      </p:sp>
    </p:spTree>
    <p:extLst>
      <p:ext uri="{BB962C8B-B14F-4D97-AF65-F5344CB8AC3E}">
        <p14:creationId xmlns:p14="http://schemas.microsoft.com/office/powerpoint/2010/main" val="5755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078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28</a:t>
            </a:fld>
            <a:endParaRPr lang="en-US"/>
          </a:p>
        </p:txBody>
      </p:sp>
    </p:spTree>
    <p:extLst>
      <p:ext uri="{BB962C8B-B14F-4D97-AF65-F5344CB8AC3E}">
        <p14:creationId xmlns:p14="http://schemas.microsoft.com/office/powerpoint/2010/main" val="269507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29</a:t>
            </a:fld>
            <a:endParaRPr lang="en-US"/>
          </a:p>
        </p:txBody>
      </p:sp>
    </p:spTree>
    <p:extLst>
      <p:ext uri="{BB962C8B-B14F-4D97-AF65-F5344CB8AC3E}">
        <p14:creationId xmlns:p14="http://schemas.microsoft.com/office/powerpoint/2010/main" val="1827324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FC2F-F100-00F4-CE51-C7AD392E6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993A2-23E3-E523-60C7-F785BCCF8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8C37A-D65A-742A-C318-5089B0F1E2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ECAB82-451B-2470-77FA-69C6DEAFFA5E}"/>
              </a:ext>
            </a:extLst>
          </p:cNvPr>
          <p:cNvSpPr>
            <a:spLocks noGrp="1"/>
          </p:cNvSpPr>
          <p:nvPr>
            <p:ph type="sldNum" sz="quarter" idx="5"/>
          </p:nvPr>
        </p:nvSpPr>
        <p:spPr/>
        <p:txBody>
          <a:bodyPr/>
          <a:lstStyle/>
          <a:p>
            <a:fld id="{452140A9-11FD-AB46-B99D-C1331D8D84D1}" type="slidenum">
              <a:rPr lang="en-US" smtClean="0"/>
              <a:t>30</a:t>
            </a:fld>
            <a:endParaRPr lang="en-US"/>
          </a:p>
        </p:txBody>
      </p:sp>
    </p:spTree>
    <p:extLst>
      <p:ext uri="{BB962C8B-B14F-4D97-AF65-F5344CB8AC3E}">
        <p14:creationId xmlns:p14="http://schemas.microsoft.com/office/powerpoint/2010/main" val="417106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2150A-AA04-4B66-9D76-1B35EC43D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D21AD-1AD1-72D5-B7D8-7655F0E47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38ACF-48ED-6BBE-6873-FA4B06FC38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86A938-A2E4-F17C-7EEC-76A9B3C387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975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E95D-564A-9EAE-53F5-FDD92E886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EB13B-EA85-12CA-0140-D1B5C8B96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565CE-F4EE-767C-DE7D-ACFE230A71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EFCBE8-1704-21AB-4C99-A6B72C98F6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14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E75E-E7FB-2F60-4B2C-E1F49E4B4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79267-0B65-BD6B-5938-AF262D518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26B78-9722-B11C-00AC-89AD3BAC1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C6EC68-E4E6-166B-B81E-8C8FC21B09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64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454025"/>
            <a:ext cx="5907087" cy="3324225"/>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93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EAA2-73D6-9B90-F6B1-66BFAF995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1FFD5-3BE6-5F55-3760-6B5613A7A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F11C0-BBC8-BE10-391E-0D946DF469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8A937B-7493-2AEE-8744-38B77E0AC6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17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2D8B0-D2CD-CC3C-384C-63DEB9BB7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190C6-9BD4-1FCC-553D-CC92CB6A4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308E4-29D3-634B-7DF0-DA7DE6028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69632-C564-4922-FB84-390AAF426D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5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116D0-4530-8471-B43C-345B1ECEC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41D05-D7B5-D0A8-F00C-7704FCFB3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AAA7-5D14-7560-FF67-56137017E0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287AB0-E19D-6E3A-39B9-EB73C06E20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927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B475-4CD3-C60F-F46E-A4422AC82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0E93D-CA84-5DDE-AA4B-30D259393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6F0AE-C1C6-4AAD-BD10-C317BBD36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7D8553-377A-62BA-36C8-F8D5F8611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183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B02E-EAAC-2842-5BBD-B44087002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6D110-9A50-C679-0311-542ECF56A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C6326-3CB0-70C4-A68F-B669D0551B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073DF8-A061-1248-D513-3296CC38A2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916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5AF2-16CF-0110-C5D4-387F6BA11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B08EC-7616-A239-4D04-7A850682A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83471-8EB2-0627-A38A-364EEEC22E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20D006-4D98-42D0-B599-B7470A5B62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467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A0B0-C244-F2B0-339F-DFDB7681E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7ED56-81E8-A670-E7E4-03A75DDB2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57904-3341-6CF7-CF54-E06D18A55E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2E6AB0-C1F4-4052-891C-049A0B25D8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866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37D5-81DB-84BF-548F-50BEF2E17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A984B-43B6-255A-50A5-4CD67C536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6933C-36B5-C11C-D7C3-692DB3E400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09AEF6-22BE-1DED-6E5A-72CAC742AA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200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5C768-3B51-81B5-E702-602CE8BFC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2B263-1DC9-922E-7E66-3761A187E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9D60F-0A14-6664-0AB0-31A973AF98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F38EF2-FD24-29C0-5FC4-DF32A38917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635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D4C50-82A8-BB37-705E-A70FB9EDA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FAD12-5C20-9BEC-2F07-5757988FB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39668-D611-9C7A-93D0-AD8266F68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93B3F2-BAC8-628C-4748-1CC69D382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65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1DE08-8012-E67F-206A-F9191E434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6FA21-BE7E-8479-5AC6-51937C3C475B}"/>
              </a:ext>
            </a:extLst>
          </p:cNvPr>
          <p:cNvSpPr>
            <a:spLocks noGrp="1" noRot="1" noChangeAspect="1"/>
          </p:cNvSpPr>
          <p:nvPr>
            <p:ph type="sldImg"/>
          </p:nvPr>
        </p:nvSpPr>
        <p:spPr>
          <a:xfrm>
            <a:off x="487363" y="454025"/>
            <a:ext cx="5907087" cy="3324225"/>
          </a:xfrm>
        </p:spPr>
      </p:sp>
      <p:sp>
        <p:nvSpPr>
          <p:cNvPr id="3" name="Notes Placeholder 2">
            <a:extLst>
              <a:ext uri="{FF2B5EF4-FFF2-40B4-BE49-F238E27FC236}">
                <a16:creationId xmlns:a16="http://schemas.microsoft.com/office/drawing/2014/main" id="{D2BF2B28-450A-5685-7063-B583A0007898}"/>
              </a:ext>
            </a:extLst>
          </p:cNvPr>
          <p:cNvSpPr>
            <a:spLocks noGrp="1"/>
          </p:cNvSpPr>
          <p:nvPr>
            <p:ph type="body" idx="1"/>
          </p:nvPr>
        </p:nvSpPr>
        <p:spPr/>
        <p:txBody>
          <a:bodyPr/>
          <a:lstStyle/>
          <a:p>
            <a:endParaRPr lang="en-US" sz="1100"/>
          </a:p>
        </p:txBody>
      </p:sp>
      <p:sp>
        <p:nvSpPr>
          <p:cNvPr id="4" name="Slide Number Placeholder 3">
            <a:extLst>
              <a:ext uri="{FF2B5EF4-FFF2-40B4-BE49-F238E27FC236}">
                <a16:creationId xmlns:a16="http://schemas.microsoft.com/office/drawing/2014/main" id="{A2C3808C-98C0-6237-9E82-75FD9BA6CE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576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97FF-5D1C-7BF1-C778-CFA1EA9FF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4FD92-3F6E-579D-FADB-173A2BADE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AD9D6-302A-BD85-74B9-FEBBAB6EB4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C2532F-1E02-2235-0ED5-A49F6870E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915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8361-773A-52F1-8705-0C71B8A4D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70975-36BC-70DB-0548-F21A1C8B0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F43B0-1388-F98D-8635-15D590F03F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08F59B-EDBA-E0A9-7FA4-752A95FC06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679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CC0FF-9BFE-1CDE-4FB8-CA151254C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CA3AD-D0D8-B381-8399-B7C19F2A9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D295F-A56B-E7DB-3C6C-1183F5E35E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29C475-5E4E-C20F-C941-35F4073320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756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A236-5441-3DD7-5363-F7DC611B7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3CC37-4E85-9D80-E694-1C5C86841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DF3C7-EB4F-B816-A69D-DE1CE6E1E1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05329-0555-E4E8-CE65-7006E88559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749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B3E-9E22-99FB-4AC3-51D5970FC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CC8E7-EEB3-0DAA-E931-0AECF8914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F089E-DCB8-E6F0-DA72-E4C05F66B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D2F481-E6D4-7180-9A53-EA78320EE1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185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6DA1-A9EC-4A59-5877-FF5CAF94C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7C20A-0D46-5C74-F620-F6056B0FE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77947-8971-9CED-9237-B48BE984FF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0A05A76-15A8-F52B-F1D3-161C128D73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19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E371-CC11-ECBE-8AE3-BC2D591D4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6289A-E363-A512-0FBA-FFFEFEEB5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0ADFD-CC2A-C237-5BA8-203242F91B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3779A53-4045-6AD0-D5CA-B7FE3C6AF8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7840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1A3C-DA47-5769-9D43-85777202E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F7561-AD3D-74E0-8471-D3EA9C46F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F50D7-E502-EE7E-684A-46DE618CA8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FF74463-0264-4CAB-7179-51D806E18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313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86AC-DDCA-FB97-643E-8EA37E160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F6610-8BAD-5768-1B06-419E678F2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AF62C-2D32-C78C-6647-EF3F3F5FE4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6AF61EE-08A7-C29C-FD8E-F5D64B6E23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164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27859-F83B-F647-E933-27A77ACCE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942AD-9B94-2670-404A-DD64BD7CA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91ACE-04B0-D5C9-10C6-4ACD8D551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3E5495E-99B4-A0E4-1449-8D32A05A7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53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7B48-B638-9D9A-E5D1-0BA730F35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3065F-EFA4-46F3-92F6-50621FF87C0C}"/>
              </a:ext>
            </a:extLst>
          </p:cNvPr>
          <p:cNvSpPr>
            <a:spLocks noGrp="1" noRot="1" noChangeAspect="1"/>
          </p:cNvSpPr>
          <p:nvPr>
            <p:ph type="sldImg"/>
          </p:nvPr>
        </p:nvSpPr>
        <p:spPr>
          <a:xfrm>
            <a:off x="487363" y="454025"/>
            <a:ext cx="5907087" cy="3324225"/>
          </a:xfrm>
        </p:spPr>
      </p:sp>
      <p:sp>
        <p:nvSpPr>
          <p:cNvPr id="3" name="Notes Placeholder 2">
            <a:extLst>
              <a:ext uri="{FF2B5EF4-FFF2-40B4-BE49-F238E27FC236}">
                <a16:creationId xmlns:a16="http://schemas.microsoft.com/office/drawing/2014/main" id="{7A45835A-C652-560D-4C21-E5026F2FF529}"/>
              </a:ext>
            </a:extLst>
          </p:cNvPr>
          <p:cNvSpPr>
            <a:spLocks noGrp="1"/>
          </p:cNvSpPr>
          <p:nvPr>
            <p:ph type="body" idx="1"/>
          </p:nvPr>
        </p:nvSpPr>
        <p:spPr/>
        <p:txBody>
          <a:bodyPr/>
          <a:lstStyle/>
          <a:p>
            <a:endParaRPr lang="en-US" sz="1100"/>
          </a:p>
        </p:txBody>
      </p:sp>
      <p:sp>
        <p:nvSpPr>
          <p:cNvPr id="4" name="Slide Number Placeholder 3">
            <a:extLst>
              <a:ext uri="{FF2B5EF4-FFF2-40B4-BE49-F238E27FC236}">
                <a16:creationId xmlns:a16="http://schemas.microsoft.com/office/drawing/2014/main" id="{B1904788-D85B-F087-0E55-ECA875A186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849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B2AA-9BAC-128B-8066-CA55FE310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96A7D-E443-0E9C-EFAC-C55AC12D0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ECD0A-95D0-CB64-A50D-12BDD2A4B3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237ED69-6B41-9988-C6E0-FF2F44A0E9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609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A9149-BEE7-A5FC-9E42-B7309F828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9E1A3-C602-C9CB-1767-E5820006D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96986-C4FE-1036-B424-8BFDE88AD8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37C00F4-A996-412F-5C91-4BC769D2E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33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8E4A3-B0DB-A770-C0A8-326942CDC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3DBE-3D45-9F48-95F2-5810AB663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CFD61-5FE4-FC3D-2221-0C25B75AB0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9709EB5-2633-8DA0-508C-BD77934E3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177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EEBC-0BE6-ED68-CB81-F6CC2F89B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5EF04-1C4E-D8C5-2132-ABB496857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98853-1DE0-26A2-16E0-DF105EA3FA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68E134D-5BDD-0467-4D75-DF826B55A0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749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38D59-EAC4-C3C1-E71C-068599A11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C7168-4318-FFFE-4BC3-473A63C18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C5A26-E3B6-AD7E-CE5A-B8CA3788C1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6BD1EB0-7A7A-F319-A1E3-A57899AA9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1013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A04D-117E-CC89-A0AB-7504B59E1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0D060-D627-B9FC-D02D-FCDFF0BC4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172A6-E1A4-A624-FFED-43245953A0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29C5417-B8E3-414F-4D1E-D9FC90200E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541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955D-2BC9-27E9-4F2D-EF87C2DD7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233A0-4A43-931F-350C-C2B601213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A77C3-BE35-8352-4022-41D5D2D80E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A4D2EB8-8BC8-CF23-390D-078C14473F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39324-C176-4E00-953C-4A6B2C47CA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671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62</a:t>
            </a:fld>
            <a:endParaRPr lang="en-US"/>
          </a:p>
        </p:txBody>
      </p:sp>
    </p:spTree>
    <p:extLst>
      <p:ext uri="{BB962C8B-B14F-4D97-AF65-F5344CB8AC3E}">
        <p14:creationId xmlns:p14="http://schemas.microsoft.com/office/powerpoint/2010/main" val="2613289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3E1C-4842-444A-5DF4-B7BE8A02D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59EA0-65E7-B5DC-6EA4-25A2DB371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01CA5-497C-E9FA-AF9C-B3D7D884C6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757963-2AF6-4006-43DD-B459580AED6B}"/>
              </a:ext>
            </a:extLst>
          </p:cNvPr>
          <p:cNvSpPr>
            <a:spLocks noGrp="1"/>
          </p:cNvSpPr>
          <p:nvPr>
            <p:ph type="sldNum" sz="quarter" idx="5"/>
          </p:nvPr>
        </p:nvSpPr>
        <p:spPr/>
        <p:txBody>
          <a:bodyPr/>
          <a:lstStyle/>
          <a:p>
            <a:fld id="{452140A9-11FD-AB46-B99D-C1331D8D84D1}" type="slidenum">
              <a:rPr lang="en-US" smtClean="0"/>
              <a:t>63</a:t>
            </a:fld>
            <a:endParaRPr lang="en-US"/>
          </a:p>
        </p:txBody>
      </p:sp>
    </p:spTree>
    <p:extLst>
      <p:ext uri="{BB962C8B-B14F-4D97-AF65-F5344CB8AC3E}">
        <p14:creationId xmlns:p14="http://schemas.microsoft.com/office/powerpoint/2010/main" val="3935332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64</a:t>
            </a:fld>
            <a:endParaRPr lang="en-US"/>
          </a:p>
        </p:txBody>
      </p:sp>
    </p:spTree>
    <p:extLst>
      <p:ext uri="{BB962C8B-B14F-4D97-AF65-F5344CB8AC3E}">
        <p14:creationId xmlns:p14="http://schemas.microsoft.com/office/powerpoint/2010/main" val="148515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1C2-591A-51E1-DBD5-4A0572C37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2A551-98B0-30C8-6098-0B9B9CDF4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0F381-1567-6477-84B6-35C40C4F6BE1}"/>
              </a:ext>
            </a:extLst>
          </p:cNvPr>
          <p:cNvSpPr>
            <a:spLocks noGrp="1"/>
          </p:cNvSpPr>
          <p:nvPr>
            <p:ph type="body" idx="1"/>
          </p:nvPr>
        </p:nvSpPr>
        <p:spPr>
          <a:xfrm>
            <a:off x="685800" y="4400550"/>
            <a:ext cx="5486400" cy="4629150"/>
          </a:xfrm>
        </p:spPr>
        <p:txBody>
          <a:bodyPr/>
          <a:lstStyle/>
          <a:p>
            <a:endParaRPr lang="en-US"/>
          </a:p>
        </p:txBody>
      </p:sp>
      <p:sp>
        <p:nvSpPr>
          <p:cNvPr id="4" name="Slide Number Placeholder 3">
            <a:extLst>
              <a:ext uri="{FF2B5EF4-FFF2-40B4-BE49-F238E27FC236}">
                <a16:creationId xmlns:a16="http://schemas.microsoft.com/office/drawing/2014/main" id="{BC1ED428-796A-8682-6090-0D876C16C6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847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47DA-240E-E6E0-0A06-48869189D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6BD1A-925F-ED81-BD9E-5F094C60F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9E18E-456C-51A4-CA2E-8529FA66B498}"/>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CB99841B-83B9-68E5-0EED-5963F382921A}"/>
              </a:ext>
            </a:extLst>
          </p:cNvPr>
          <p:cNvSpPr>
            <a:spLocks noGrp="1"/>
          </p:cNvSpPr>
          <p:nvPr>
            <p:ph type="sldNum" sz="quarter" idx="5"/>
          </p:nvPr>
        </p:nvSpPr>
        <p:spPr/>
        <p:txBody>
          <a:bodyPr/>
          <a:lstStyle/>
          <a:p>
            <a:fld id="{452140A9-11FD-AB46-B99D-C1331D8D84D1}" type="slidenum">
              <a:rPr lang="en-US" smtClean="0"/>
              <a:t>65</a:t>
            </a:fld>
            <a:endParaRPr lang="en-US"/>
          </a:p>
        </p:txBody>
      </p:sp>
    </p:spTree>
    <p:extLst>
      <p:ext uri="{BB962C8B-B14F-4D97-AF65-F5344CB8AC3E}">
        <p14:creationId xmlns:p14="http://schemas.microsoft.com/office/powerpoint/2010/main" val="1852050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1F61A-228F-035F-57DA-B588A9664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737E9-6C67-DA04-2ED7-4463F2F41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81A6E-0D35-EA0C-51D1-76C8C270A63F}"/>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C3704E01-1FD0-A30E-5AE1-A539FD638830}"/>
              </a:ext>
            </a:extLst>
          </p:cNvPr>
          <p:cNvSpPr>
            <a:spLocks noGrp="1"/>
          </p:cNvSpPr>
          <p:nvPr>
            <p:ph type="sldNum" sz="quarter" idx="5"/>
          </p:nvPr>
        </p:nvSpPr>
        <p:spPr/>
        <p:txBody>
          <a:bodyPr/>
          <a:lstStyle/>
          <a:p>
            <a:fld id="{452140A9-11FD-AB46-B99D-C1331D8D84D1}" type="slidenum">
              <a:rPr lang="en-US" smtClean="0"/>
              <a:t>66</a:t>
            </a:fld>
            <a:endParaRPr lang="en-US"/>
          </a:p>
        </p:txBody>
      </p:sp>
    </p:spTree>
    <p:extLst>
      <p:ext uri="{BB962C8B-B14F-4D97-AF65-F5344CB8AC3E}">
        <p14:creationId xmlns:p14="http://schemas.microsoft.com/office/powerpoint/2010/main" val="3300944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FB6F6-35A4-73CE-5F3E-17718BB1F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0CA38-E3E4-AAE8-13FB-FEA0E53D2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E8E64-6FE0-49CC-D543-B737D67CF9A6}"/>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CE3B24D-A9AB-BF23-AA6B-F03C1F194B7D}"/>
              </a:ext>
            </a:extLst>
          </p:cNvPr>
          <p:cNvSpPr>
            <a:spLocks noGrp="1"/>
          </p:cNvSpPr>
          <p:nvPr>
            <p:ph type="sldNum" sz="quarter" idx="5"/>
          </p:nvPr>
        </p:nvSpPr>
        <p:spPr/>
        <p:txBody>
          <a:bodyPr/>
          <a:lstStyle/>
          <a:p>
            <a:fld id="{452140A9-11FD-AB46-B99D-C1331D8D84D1}" type="slidenum">
              <a:rPr lang="en-US" smtClean="0"/>
              <a:t>67</a:t>
            </a:fld>
            <a:endParaRPr lang="en-US"/>
          </a:p>
        </p:txBody>
      </p:sp>
    </p:spTree>
    <p:extLst>
      <p:ext uri="{BB962C8B-B14F-4D97-AF65-F5344CB8AC3E}">
        <p14:creationId xmlns:p14="http://schemas.microsoft.com/office/powerpoint/2010/main" val="1464094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4D1C-E347-153F-367F-1DCAA0AAE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D4792-5D09-3A2F-97D7-373A21C13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DB48B-B2B2-40E8-B422-FD6F6A9C7F44}"/>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A5BEB28-90F1-CE3A-8F30-B23DFF35EF49}"/>
              </a:ext>
            </a:extLst>
          </p:cNvPr>
          <p:cNvSpPr>
            <a:spLocks noGrp="1"/>
          </p:cNvSpPr>
          <p:nvPr>
            <p:ph type="sldNum" sz="quarter" idx="5"/>
          </p:nvPr>
        </p:nvSpPr>
        <p:spPr/>
        <p:txBody>
          <a:bodyPr/>
          <a:lstStyle/>
          <a:p>
            <a:fld id="{452140A9-11FD-AB46-B99D-C1331D8D84D1}" type="slidenum">
              <a:rPr lang="en-US" smtClean="0"/>
              <a:t>68</a:t>
            </a:fld>
            <a:endParaRPr lang="en-US"/>
          </a:p>
        </p:txBody>
      </p:sp>
    </p:spTree>
    <p:extLst>
      <p:ext uri="{BB962C8B-B14F-4D97-AF65-F5344CB8AC3E}">
        <p14:creationId xmlns:p14="http://schemas.microsoft.com/office/powerpoint/2010/main" val="2170119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5BCB-EAF3-19F4-D829-458B5BA96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974E8-3693-D3B1-AA7C-67A053B11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D0BE0-81A7-4DF9-CC32-30DEC35B4062}"/>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15622BCE-0F97-0ECE-AEE2-B351667CE165}"/>
              </a:ext>
            </a:extLst>
          </p:cNvPr>
          <p:cNvSpPr>
            <a:spLocks noGrp="1"/>
          </p:cNvSpPr>
          <p:nvPr>
            <p:ph type="sldNum" sz="quarter" idx="5"/>
          </p:nvPr>
        </p:nvSpPr>
        <p:spPr/>
        <p:txBody>
          <a:bodyPr/>
          <a:lstStyle/>
          <a:p>
            <a:fld id="{452140A9-11FD-AB46-B99D-C1331D8D84D1}" type="slidenum">
              <a:rPr lang="en-US" smtClean="0"/>
              <a:t>69</a:t>
            </a:fld>
            <a:endParaRPr lang="en-US"/>
          </a:p>
        </p:txBody>
      </p:sp>
    </p:spTree>
    <p:extLst>
      <p:ext uri="{BB962C8B-B14F-4D97-AF65-F5344CB8AC3E}">
        <p14:creationId xmlns:p14="http://schemas.microsoft.com/office/powerpoint/2010/main" val="33795522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FA43D-8067-A9BA-3C2F-6F0A4C424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1554A-380E-AA93-8430-BE5573DB5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BE0EC-C0DB-0D92-468F-C894D372B9F1}"/>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3F4F9C9-0068-DF1A-9B74-3368F416CDCA}"/>
              </a:ext>
            </a:extLst>
          </p:cNvPr>
          <p:cNvSpPr>
            <a:spLocks noGrp="1"/>
          </p:cNvSpPr>
          <p:nvPr>
            <p:ph type="sldNum" sz="quarter" idx="5"/>
          </p:nvPr>
        </p:nvSpPr>
        <p:spPr/>
        <p:txBody>
          <a:bodyPr/>
          <a:lstStyle/>
          <a:p>
            <a:fld id="{452140A9-11FD-AB46-B99D-C1331D8D84D1}" type="slidenum">
              <a:rPr lang="en-US" smtClean="0"/>
              <a:t>70</a:t>
            </a:fld>
            <a:endParaRPr lang="en-US"/>
          </a:p>
        </p:txBody>
      </p:sp>
    </p:spTree>
    <p:extLst>
      <p:ext uri="{BB962C8B-B14F-4D97-AF65-F5344CB8AC3E}">
        <p14:creationId xmlns:p14="http://schemas.microsoft.com/office/powerpoint/2010/main" val="23021535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E8C5-262A-1DED-DD50-CBD86B1A3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3311E-4192-409A-9FD0-28449B1DB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90244-719F-6EF5-CB82-5C9292BDD223}"/>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EDC512F5-E9AE-A579-0263-A9C4B4F9579E}"/>
              </a:ext>
            </a:extLst>
          </p:cNvPr>
          <p:cNvSpPr>
            <a:spLocks noGrp="1"/>
          </p:cNvSpPr>
          <p:nvPr>
            <p:ph type="sldNum" sz="quarter" idx="5"/>
          </p:nvPr>
        </p:nvSpPr>
        <p:spPr/>
        <p:txBody>
          <a:bodyPr/>
          <a:lstStyle/>
          <a:p>
            <a:fld id="{452140A9-11FD-AB46-B99D-C1331D8D84D1}" type="slidenum">
              <a:rPr lang="en-US" smtClean="0"/>
              <a:t>71</a:t>
            </a:fld>
            <a:endParaRPr lang="en-US"/>
          </a:p>
        </p:txBody>
      </p:sp>
    </p:spTree>
    <p:extLst>
      <p:ext uri="{BB962C8B-B14F-4D97-AF65-F5344CB8AC3E}">
        <p14:creationId xmlns:p14="http://schemas.microsoft.com/office/powerpoint/2010/main" val="2168230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AFF7-A40E-0A85-EE20-3F497A6ED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5C885-CFAA-0B8B-D874-CFD0A7B5A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D930A-D3E8-3D2C-0672-053AAEC8D033}"/>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927C952-251E-5003-D280-E38E6D8AE109}"/>
              </a:ext>
            </a:extLst>
          </p:cNvPr>
          <p:cNvSpPr>
            <a:spLocks noGrp="1"/>
          </p:cNvSpPr>
          <p:nvPr>
            <p:ph type="sldNum" sz="quarter" idx="5"/>
          </p:nvPr>
        </p:nvSpPr>
        <p:spPr/>
        <p:txBody>
          <a:bodyPr/>
          <a:lstStyle/>
          <a:p>
            <a:fld id="{452140A9-11FD-AB46-B99D-C1331D8D84D1}" type="slidenum">
              <a:rPr lang="en-US" smtClean="0"/>
              <a:t>72</a:t>
            </a:fld>
            <a:endParaRPr lang="en-US"/>
          </a:p>
        </p:txBody>
      </p:sp>
    </p:spTree>
    <p:extLst>
      <p:ext uri="{BB962C8B-B14F-4D97-AF65-F5344CB8AC3E}">
        <p14:creationId xmlns:p14="http://schemas.microsoft.com/office/powerpoint/2010/main" val="2382438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BB7EA-DEA7-4D25-0B90-40235923D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8B0E5-DE98-96BA-A1BC-99737E8E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052BE-0EBE-1A28-F566-3AAC06E137B9}"/>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86502EFA-57F1-2B5A-2184-A99E6FF2FB07}"/>
              </a:ext>
            </a:extLst>
          </p:cNvPr>
          <p:cNvSpPr>
            <a:spLocks noGrp="1"/>
          </p:cNvSpPr>
          <p:nvPr>
            <p:ph type="sldNum" sz="quarter" idx="5"/>
          </p:nvPr>
        </p:nvSpPr>
        <p:spPr/>
        <p:txBody>
          <a:bodyPr/>
          <a:lstStyle/>
          <a:p>
            <a:fld id="{452140A9-11FD-AB46-B99D-C1331D8D84D1}" type="slidenum">
              <a:rPr lang="en-US" smtClean="0"/>
              <a:t>73</a:t>
            </a:fld>
            <a:endParaRPr lang="en-US"/>
          </a:p>
        </p:txBody>
      </p:sp>
    </p:spTree>
    <p:extLst>
      <p:ext uri="{BB962C8B-B14F-4D97-AF65-F5344CB8AC3E}">
        <p14:creationId xmlns:p14="http://schemas.microsoft.com/office/powerpoint/2010/main" val="3270940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6AA21-B92F-4D86-E5C7-654A3F1B2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5B5E7-75B6-F822-D8A3-A79FC3E4E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DFBB7-E403-D61A-CDC2-B8C665CF8A0B}"/>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C360D0E-915F-B871-D65A-1EBEB3B89F1B}"/>
              </a:ext>
            </a:extLst>
          </p:cNvPr>
          <p:cNvSpPr>
            <a:spLocks noGrp="1"/>
          </p:cNvSpPr>
          <p:nvPr>
            <p:ph type="sldNum" sz="quarter" idx="5"/>
          </p:nvPr>
        </p:nvSpPr>
        <p:spPr/>
        <p:txBody>
          <a:bodyPr/>
          <a:lstStyle/>
          <a:p>
            <a:fld id="{452140A9-11FD-AB46-B99D-C1331D8D84D1}" type="slidenum">
              <a:rPr lang="en-US" smtClean="0"/>
              <a:t>74</a:t>
            </a:fld>
            <a:endParaRPr lang="en-US"/>
          </a:p>
        </p:txBody>
      </p:sp>
    </p:spTree>
    <p:extLst>
      <p:ext uri="{BB962C8B-B14F-4D97-AF65-F5344CB8AC3E}">
        <p14:creationId xmlns:p14="http://schemas.microsoft.com/office/powerpoint/2010/main" val="61319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1C2-591A-51E1-DBD5-4A0572C37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2A551-98B0-30C8-6098-0B9B9CDF4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0F381-1567-6477-84B6-35C40C4F6BE1}"/>
              </a:ext>
            </a:extLst>
          </p:cNvPr>
          <p:cNvSpPr>
            <a:spLocks noGrp="1"/>
          </p:cNvSpPr>
          <p:nvPr>
            <p:ph type="body" idx="1"/>
          </p:nvPr>
        </p:nvSpPr>
        <p:spPr>
          <a:xfrm>
            <a:off x="685800" y="4400550"/>
            <a:ext cx="5486400" cy="4629150"/>
          </a:xfrm>
        </p:spPr>
        <p:txBody>
          <a:bodyPr/>
          <a:lstStyle/>
          <a:p>
            <a:endParaRPr lang="en-US"/>
          </a:p>
        </p:txBody>
      </p:sp>
      <p:sp>
        <p:nvSpPr>
          <p:cNvPr id="4" name="Slide Number Placeholder 3">
            <a:extLst>
              <a:ext uri="{FF2B5EF4-FFF2-40B4-BE49-F238E27FC236}">
                <a16:creationId xmlns:a16="http://schemas.microsoft.com/office/drawing/2014/main" id="{BC1ED428-796A-8682-6090-0D876C16C6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4516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B883F-282F-79BC-C45C-9599434E6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78C90-AFFC-BEFF-661E-6DF48689E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81F7E-D305-1408-FB88-9821C806C525}"/>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5C274F01-1A27-9BE9-8529-BB8C9CA4269C}"/>
              </a:ext>
            </a:extLst>
          </p:cNvPr>
          <p:cNvSpPr>
            <a:spLocks noGrp="1"/>
          </p:cNvSpPr>
          <p:nvPr>
            <p:ph type="sldNum" sz="quarter" idx="5"/>
          </p:nvPr>
        </p:nvSpPr>
        <p:spPr/>
        <p:txBody>
          <a:bodyPr/>
          <a:lstStyle/>
          <a:p>
            <a:fld id="{452140A9-11FD-AB46-B99D-C1331D8D84D1}" type="slidenum">
              <a:rPr lang="en-US" smtClean="0"/>
              <a:t>75</a:t>
            </a:fld>
            <a:endParaRPr lang="en-US"/>
          </a:p>
        </p:txBody>
      </p:sp>
    </p:spTree>
    <p:extLst>
      <p:ext uri="{BB962C8B-B14F-4D97-AF65-F5344CB8AC3E}">
        <p14:creationId xmlns:p14="http://schemas.microsoft.com/office/powerpoint/2010/main" val="1125631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489EA-7E83-0101-D482-C40688403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188BB-9F7C-2AD2-29D7-0DC05CF98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A5694-0A77-1C50-1ACA-3CFBCB601E9D}"/>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57ECDFE-B591-A11B-BF7D-0C8E3E5F66DE}"/>
              </a:ext>
            </a:extLst>
          </p:cNvPr>
          <p:cNvSpPr>
            <a:spLocks noGrp="1"/>
          </p:cNvSpPr>
          <p:nvPr>
            <p:ph type="sldNum" sz="quarter" idx="5"/>
          </p:nvPr>
        </p:nvSpPr>
        <p:spPr/>
        <p:txBody>
          <a:bodyPr/>
          <a:lstStyle/>
          <a:p>
            <a:fld id="{452140A9-11FD-AB46-B99D-C1331D8D84D1}" type="slidenum">
              <a:rPr lang="en-US" smtClean="0"/>
              <a:t>76</a:t>
            </a:fld>
            <a:endParaRPr lang="en-US"/>
          </a:p>
        </p:txBody>
      </p:sp>
    </p:spTree>
    <p:extLst>
      <p:ext uri="{BB962C8B-B14F-4D97-AF65-F5344CB8AC3E}">
        <p14:creationId xmlns:p14="http://schemas.microsoft.com/office/powerpoint/2010/main" val="588155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E4EDC-AC1B-BEBA-F585-BA07A7602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0ECED-C472-C270-329E-C3B4FC305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42489-6B93-B299-3915-03EC641D9CCF}"/>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08E0A95-D0E5-D6B1-FDF6-38CE5E903A51}"/>
              </a:ext>
            </a:extLst>
          </p:cNvPr>
          <p:cNvSpPr>
            <a:spLocks noGrp="1"/>
          </p:cNvSpPr>
          <p:nvPr>
            <p:ph type="sldNum" sz="quarter" idx="5"/>
          </p:nvPr>
        </p:nvSpPr>
        <p:spPr/>
        <p:txBody>
          <a:bodyPr/>
          <a:lstStyle/>
          <a:p>
            <a:fld id="{452140A9-11FD-AB46-B99D-C1331D8D84D1}" type="slidenum">
              <a:rPr lang="en-US" smtClean="0"/>
              <a:t>77</a:t>
            </a:fld>
            <a:endParaRPr lang="en-US"/>
          </a:p>
        </p:txBody>
      </p:sp>
    </p:spTree>
    <p:extLst>
      <p:ext uri="{BB962C8B-B14F-4D97-AF65-F5344CB8AC3E}">
        <p14:creationId xmlns:p14="http://schemas.microsoft.com/office/powerpoint/2010/main" val="18134854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1F3C-5830-3D46-DDBF-1E350AAF7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9EA7F-038C-A5B3-3771-B75632B2A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C9890-34D6-4D5A-CCB1-F7E7D441C27F}"/>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29D4ACC-B697-B7B0-2CEE-1FD57046E81D}"/>
              </a:ext>
            </a:extLst>
          </p:cNvPr>
          <p:cNvSpPr>
            <a:spLocks noGrp="1"/>
          </p:cNvSpPr>
          <p:nvPr>
            <p:ph type="sldNum" sz="quarter" idx="5"/>
          </p:nvPr>
        </p:nvSpPr>
        <p:spPr/>
        <p:txBody>
          <a:bodyPr/>
          <a:lstStyle/>
          <a:p>
            <a:fld id="{452140A9-11FD-AB46-B99D-C1331D8D84D1}" type="slidenum">
              <a:rPr lang="en-US" smtClean="0"/>
              <a:t>78</a:t>
            </a:fld>
            <a:endParaRPr lang="en-US"/>
          </a:p>
        </p:txBody>
      </p:sp>
    </p:spTree>
    <p:extLst>
      <p:ext uri="{BB962C8B-B14F-4D97-AF65-F5344CB8AC3E}">
        <p14:creationId xmlns:p14="http://schemas.microsoft.com/office/powerpoint/2010/main" val="18965959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73E3E-4D11-BA41-F092-D95C18129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79877-76F9-C701-4420-985A0BFB4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6CFAE-6430-B5AF-1406-265FB5C4C928}"/>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956CEF03-585E-9EAE-FC6E-083C7078E1BE}"/>
              </a:ext>
            </a:extLst>
          </p:cNvPr>
          <p:cNvSpPr>
            <a:spLocks noGrp="1"/>
          </p:cNvSpPr>
          <p:nvPr>
            <p:ph type="sldNum" sz="quarter" idx="5"/>
          </p:nvPr>
        </p:nvSpPr>
        <p:spPr/>
        <p:txBody>
          <a:bodyPr/>
          <a:lstStyle/>
          <a:p>
            <a:fld id="{452140A9-11FD-AB46-B99D-C1331D8D84D1}" type="slidenum">
              <a:rPr lang="en-US" smtClean="0"/>
              <a:t>79</a:t>
            </a:fld>
            <a:endParaRPr lang="en-US"/>
          </a:p>
        </p:txBody>
      </p:sp>
    </p:spTree>
    <p:extLst>
      <p:ext uri="{BB962C8B-B14F-4D97-AF65-F5344CB8AC3E}">
        <p14:creationId xmlns:p14="http://schemas.microsoft.com/office/powerpoint/2010/main" val="18127076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BBC4-59BA-CD7B-A114-8FBCE1544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1F218-9F29-9D05-E2E2-F08A39EA0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55CA7-B56E-3F69-5523-97FCA71692F0}"/>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38BCF66A-201F-782B-7EBC-A861B089D68E}"/>
              </a:ext>
            </a:extLst>
          </p:cNvPr>
          <p:cNvSpPr>
            <a:spLocks noGrp="1"/>
          </p:cNvSpPr>
          <p:nvPr>
            <p:ph type="sldNum" sz="quarter" idx="5"/>
          </p:nvPr>
        </p:nvSpPr>
        <p:spPr/>
        <p:txBody>
          <a:bodyPr/>
          <a:lstStyle/>
          <a:p>
            <a:fld id="{452140A9-11FD-AB46-B99D-C1331D8D84D1}" type="slidenum">
              <a:rPr lang="en-US" smtClean="0"/>
              <a:t>80</a:t>
            </a:fld>
            <a:endParaRPr lang="en-US"/>
          </a:p>
        </p:txBody>
      </p:sp>
    </p:spTree>
    <p:extLst>
      <p:ext uri="{BB962C8B-B14F-4D97-AF65-F5344CB8AC3E}">
        <p14:creationId xmlns:p14="http://schemas.microsoft.com/office/powerpoint/2010/main" val="2466225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54E6-1C1E-AD37-E2F6-E3B1D1509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961C1-6062-0B67-D221-36680B6AA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9E567-47F0-C8A2-B201-5C58C7A2823D}"/>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9CE319E2-CE9C-2239-83B3-1DD7F6489AC9}"/>
              </a:ext>
            </a:extLst>
          </p:cNvPr>
          <p:cNvSpPr>
            <a:spLocks noGrp="1"/>
          </p:cNvSpPr>
          <p:nvPr>
            <p:ph type="sldNum" sz="quarter" idx="5"/>
          </p:nvPr>
        </p:nvSpPr>
        <p:spPr/>
        <p:txBody>
          <a:bodyPr/>
          <a:lstStyle/>
          <a:p>
            <a:fld id="{452140A9-11FD-AB46-B99D-C1331D8D84D1}" type="slidenum">
              <a:rPr lang="en-US" smtClean="0"/>
              <a:t>81</a:t>
            </a:fld>
            <a:endParaRPr lang="en-US"/>
          </a:p>
        </p:txBody>
      </p:sp>
    </p:spTree>
    <p:extLst>
      <p:ext uri="{BB962C8B-B14F-4D97-AF65-F5344CB8AC3E}">
        <p14:creationId xmlns:p14="http://schemas.microsoft.com/office/powerpoint/2010/main" val="3263709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23FEA-7CD5-FF25-783B-11E9B8A5F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3C581-9680-40AD-AE57-4334385FB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94CD6-1A0E-290B-8278-3D36E905E877}"/>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1DCAB22B-97BE-8126-0050-51F79AC1373F}"/>
              </a:ext>
            </a:extLst>
          </p:cNvPr>
          <p:cNvSpPr>
            <a:spLocks noGrp="1"/>
          </p:cNvSpPr>
          <p:nvPr>
            <p:ph type="sldNum" sz="quarter" idx="5"/>
          </p:nvPr>
        </p:nvSpPr>
        <p:spPr/>
        <p:txBody>
          <a:bodyPr/>
          <a:lstStyle/>
          <a:p>
            <a:fld id="{452140A9-11FD-AB46-B99D-C1331D8D84D1}" type="slidenum">
              <a:rPr lang="en-US" smtClean="0"/>
              <a:t>82</a:t>
            </a:fld>
            <a:endParaRPr lang="en-US"/>
          </a:p>
        </p:txBody>
      </p:sp>
    </p:spTree>
    <p:extLst>
      <p:ext uri="{BB962C8B-B14F-4D97-AF65-F5344CB8AC3E}">
        <p14:creationId xmlns:p14="http://schemas.microsoft.com/office/powerpoint/2010/main" val="28415646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55CD-91B9-CCEF-E3E4-E49BB0FDC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69352-CCBB-9BE1-2A85-744E8F3AA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C8E77-F5A8-188D-9CFC-1D6E26EDE667}"/>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BFDBC3EE-23F3-D754-37AC-29FDFE794C1A}"/>
              </a:ext>
            </a:extLst>
          </p:cNvPr>
          <p:cNvSpPr>
            <a:spLocks noGrp="1"/>
          </p:cNvSpPr>
          <p:nvPr>
            <p:ph type="sldNum" sz="quarter" idx="5"/>
          </p:nvPr>
        </p:nvSpPr>
        <p:spPr/>
        <p:txBody>
          <a:bodyPr/>
          <a:lstStyle/>
          <a:p>
            <a:fld id="{452140A9-11FD-AB46-B99D-C1331D8D84D1}" type="slidenum">
              <a:rPr lang="en-US" smtClean="0"/>
              <a:t>83</a:t>
            </a:fld>
            <a:endParaRPr lang="en-US"/>
          </a:p>
        </p:txBody>
      </p:sp>
    </p:spTree>
    <p:extLst>
      <p:ext uri="{BB962C8B-B14F-4D97-AF65-F5344CB8AC3E}">
        <p14:creationId xmlns:p14="http://schemas.microsoft.com/office/powerpoint/2010/main" val="1240889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769C-AE8B-82D2-69CB-0DE0EF48E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7FE76-05FC-F3BC-69A2-13A1876F5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B9276-7D5D-1E05-A93C-B60E1EADF5B1}"/>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B41F202D-4944-825E-2474-0B2563D197DA}"/>
              </a:ext>
            </a:extLst>
          </p:cNvPr>
          <p:cNvSpPr>
            <a:spLocks noGrp="1"/>
          </p:cNvSpPr>
          <p:nvPr>
            <p:ph type="sldNum" sz="quarter" idx="5"/>
          </p:nvPr>
        </p:nvSpPr>
        <p:spPr/>
        <p:txBody>
          <a:bodyPr/>
          <a:lstStyle/>
          <a:p>
            <a:fld id="{452140A9-11FD-AB46-B99D-C1331D8D84D1}" type="slidenum">
              <a:rPr lang="en-US" smtClean="0"/>
              <a:t>84</a:t>
            </a:fld>
            <a:endParaRPr lang="en-US"/>
          </a:p>
        </p:txBody>
      </p:sp>
    </p:spTree>
    <p:extLst>
      <p:ext uri="{BB962C8B-B14F-4D97-AF65-F5344CB8AC3E}">
        <p14:creationId xmlns:p14="http://schemas.microsoft.com/office/powerpoint/2010/main" val="316648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0508-BCDD-CC30-E806-8C70652CF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891B2-3489-B3EB-1E04-FA2E27B5B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FC72C-ADB0-6BC8-88E6-4A73695E6043}"/>
              </a:ext>
            </a:extLst>
          </p:cNvPr>
          <p:cNvSpPr>
            <a:spLocks noGrp="1"/>
          </p:cNvSpPr>
          <p:nvPr>
            <p:ph type="body" idx="1"/>
          </p:nvPr>
        </p:nvSpPr>
        <p:spPr>
          <a:xfrm>
            <a:off x="685800" y="4400550"/>
            <a:ext cx="5486400" cy="4629150"/>
          </a:xfrm>
        </p:spPr>
        <p:txBody>
          <a:bodyPr/>
          <a:lstStyle/>
          <a:p>
            <a:endParaRPr lang="en-US"/>
          </a:p>
        </p:txBody>
      </p:sp>
      <p:sp>
        <p:nvSpPr>
          <p:cNvPr id="4" name="Slide Number Placeholder 3">
            <a:extLst>
              <a:ext uri="{FF2B5EF4-FFF2-40B4-BE49-F238E27FC236}">
                <a16:creationId xmlns:a16="http://schemas.microsoft.com/office/drawing/2014/main" id="{F10B7D17-E04C-A883-3550-57B56B66E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831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E26B5-B514-06FA-E3FA-014C3D780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F9836-152D-16DC-7595-77AD7FB3E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498B9-E5D8-61A0-D5A7-10033C5280C2}"/>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8FC9B346-29E5-4239-3530-BC7A8421E1E1}"/>
              </a:ext>
            </a:extLst>
          </p:cNvPr>
          <p:cNvSpPr>
            <a:spLocks noGrp="1"/>
          </p:cNvSpPr>
          <p:nvPr>
            <p:ph type="sldNum" sz="quarter" idx="5"/>
          </p:nvPr>
        </p:nvSpPr>
        <p:spPr/>
        <p:txBody>
          <a:bodyPr/>
          <a:lstStyle/>
          <a:p>
            <a:fld id="{452140A9-11FD-AB46-B99D-C1331D8D84D1}" type="slidenum">
              <a:rPr lang="en-US" smtClean="0"/>
              <a:t>85</a:t>
            </a:fld>
            <a:endParaRPr lang="en-US"/>
          </a:p>
        </p:txBody>
      </p:sp>
    </p:spTree>
    <p:extLst>
      <p:ext uri="{BB962C8B-B14F-4D97-AF65-F5344CB8AC3E}">
        <p14:creationId xmlns:p14="http://schemas.microsoft.com/office/powerpoint/2010/main" val="4516515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7692-DB47-7C61-EC36-01069A07F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9D91B-DFE5-FA85-0183-1E3E294C6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977AE-7874-757A-8848-C25759782D9C}"/>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C6A75CB-7720-5AB9-0BC5-5929E59FFE1D}"/>
              </a:ext>
            </a:extLst>
          </p:cNvPr>
          <p:cNvSpPr>
            <a:spLocks noGrp="1"/>
          </p:cNvSpPr>
          <p:nvPr>
            <p:ph type="sldNum" sz="quarter" idx="5"/>
          </p:nvPr>
        </p:nvSpPr>
        <p:spPr/>
        <p:txBody>
          <a:bodyPr/>
          <a:lstStyle/>
          <a:p>
            <a:fld id="{452140A9-11FD-AB46-B99D-C1331D8D84D1}" type="slidenum">
              <a:rPr lang="en-US" smtClean="0"/>
              <a:t>86</a:t>
            </a:fld>
            <a:endParaRPr lang="en-US"/>
          </a:p>
        </p:txBody>
      </p:sp>
    </p:spTree>
    <p:extLst>
      <p:ext uri="{BB962C8B-B14F-4D97-AF65-F5344CB8AC3E}">
        <p14:creationId xmlns:p14="http://schemas.microsoft.com/office/powerpoint/2010/main" val="227232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45E84-20FE-9F73-43AE-D8A23A1DE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26E60-F56C-FFB1-C6FA-BEFD9D690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D861C-1EF3-0EAE-6F23-4E1950E88CD6}"/>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234947DA-FA27-DA78-21DF-0619C3E1634C}"/>
              </a:ext>
            </a:extLst>
          </p:cNvPr>
          <p:cNvSpPr>
            <a:spLocks noGrp="1"/>
          </p:cNvSpPr>
          <p:nvPr>
            <p:ph type="sldNum" sz="quarter" idx="5"/>
          </p:nvPr>
        </p:nvSpPr>
        <p:spPr/>
        <p:txBody>
          <a:bodyPr/>
          <a:lstStyle/>
          <a:p>
            <a:fld id="{452140A9-11FD-AB46-B99D-C1331D8D84D1}" type="slidenum">
              <a:rPr lang="en-US" smtClean="0"/>
              <a:t>87</a:t>
            </a:fld>
            <a:endParaRPr lang="en-US"/>
          </a:p>
        </p:txBody>
      </p:sp>
    </p:spTree>
    <p:extLst>
      <p:ext uri="{BB962C8B-B14F-4D97-AF65-F5344CB8AC3E}">
        <p14:creationId xmlns:p14="http://schemas.microsoft.com/office/powerpoint/2010/main" val="2155416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9123E-A2A2-89C0-B373-12E571250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99F04-2FF3-43C8-78F9-DD95FD14B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FDFDB-87C8-E4A7-8EA8-1201E0E984ED}"/>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5A8CEC07-34BA-331D-9FAD-40F9A4DD0E14}"/>
              </a:ext>
            </a:extLst>
          </p:cNvPr>
          <p:cNvSpPr>
            <a:spLocks noGrp="1"/>
          </p:cNvSpPr>
          <p:nvPr>
            <p:ph type="sldNum" sz="quarter" idx="5"/>
          </p:nvPr>
        </p:nvSpPr>
        <p:spPr/>
        <p:txBody>
          <a:bodyPr/>
          <a:lstStyle/>
          <a:p>
            <a:fld id="{452140A9-11FD-AB46-B99D-C1331D8D84D1}" type="slidenum">
              <a:rPr lang="en-US" smtClean="0"/>
              <a:t>88</a:t>
            </a:fld>
            <a:endParaRPr lang="en-US"/>
          </a:p>
        </p:txBody>
      </p:sp>
    </p:spTree>
    <p:extLst>
      <p:ext uri="{BB962C8B-B14F-4D97-AF65-F5344CB8AC3E}">
        <p14:creationId xmlns:p14="http://schemas.microsoft.com/office/powerpoint/2010/main" val="40631546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F3AA-C564-C8FF-E8E9-708597956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F3CD2-1FC3-E484-3D9E-CB2A9993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477B6-0DDF-D793-7764-15D79D2BCBAE}"/>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ECD543AD-E93C-F67C-FCEC-D2B2C5E85AD0}"/>
              </a:ext>
            </a:extLst>
          </p:cNvPr>
          <p:cNvSpPr>
            <a:spLocks noGrp="1"/>
          </p:cNvSpPr>
          <p:nvPr>
            <p:ph type="sldNum" sz="quarter" idx="5"/>
          </p:nvPr>
        </p:nvSpPr>
        <p:spPr/>
        <p:txBody>
          <a:bodyPr/>
          <a:lstStyle/>
          <a:p>
            <a:fld id="{452140A9-11FD-AB46-B99D-C1331D8D84D1}" type="slidenum">
              <a:rPr lang="en-US" smtClean="0"/>
              <a:t>89</a:t>
            </a:fld>
            <a:endParaRPr lang="en-US"/>
          </a:p>
        </p:txBody>
      </p:sp>
    </p:spTree>
    <p:extLst>
      <p:ext uri="{BB962C8B-B14F-4D97-AF65-F5344CB8AC3E}">
        <p14:creationId xmlns:p14="http://schemas.microsoft.com/office/powerpoint/2010/main" val="5336614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95BBF-CC41-0A99-CD62-7654391E7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B78B2-24E9-9D8F-0CB7-807C07ECB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9234F-025A-2FFC-CD2B-A1A3D7DCC8DE}"/>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23EFDDCE-EAED-3BBA-529E-972DAC31C1ED}"/>
              </a:ext>
            </a:extLst>
          </p:cNvPr>
          <p:cNvSpPr>
            <a:spLocks noGrp="1"/>
          </p:cNvSpPr>
          <p:nvPr>
            <p:ph type="sldNum" sz="quarter" idx="5"/>
          </p:nvPr>
        </p:nvSpPr>
        <p:spPr/>
        <p:txBody>
          <a:bodyPr/>
          <a:lstStyle/>
          <a:p>
            <a:fld id="{452140A9-11FD-AB46-B99D-C1331D8D84D1}" type="slidenum">
              <a:rPr lang="en-US" smtClean="0"/>
              <a:t>90</a:t>
            </a:fld>
            <a:endParaRPr lang="en-US"/>
          </a:p>
        </p:txBody>
      </p:sp>
    </p:spTree>
    <p:extLst>
      <p:ext uri="{BB962C8B-B14F-4D97-AF65-F5344CB8AC3E}">
        <p14:creationId xmlns:p14="http://schemas.microsoft.com/office/powerpoint/2010/main" val="954999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DFD1-6E8E-92A4-5607-ABF649EF1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2591F-2A60-9C90-5B0E-2BFBBDEAB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D55C3-6A97-159A-6314-583CEF37BD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F7A800-020B-6B4B-B28C-BEB1E521AA27}"/>
              </a:ext>
            </a:extLst>
          </p:cNvPr>
          <p:cNvSpPr>
            <a:spLocks noGrp="1"/>
          </p:cNvSpPr>
          <p:nvPr>
            <p:ph type="sldNum" sz="quarter" idx="5"/>
          </p:nvPr>
        </p:nvSpPr>
        <p:spPr/>
        <p:txBody>
          <a:bodyPr/>
          <a:lstStyle/>
          <a:p>
            <a:fld id="{452140A9-11FD-AB46-B99D-C1331D8D84D1}" type="slidenum">
              <a:rPr lang="en-US" smtClean="0"/>
              <a:t>91</a:t>
            </a:fld>
            <a:endParaRPr lang="en-US"/>
          </a:p>
        </p:txBody>
      </p:sp>
    </p:spTree>
    <p:extLst>
      <p:ext uri="{BB962C8B-B14F-4D97-AF65-F5344CB8AC3E}">
        <p14:creationId xmlns:p14="http://schemas.microsoft.com/office/powerpoint/2010/main" val="18540717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B8E8-2F78-022D-E8E4-890B7CFAD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014B2-2C6B-01D5-54B9-2C273E38A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8D7EE-F0FD-0ADF-685C-516608D297B4}"/>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FBF84138-6182-D60D-6ACB-39FBB366EA85}"/>
              </a:ext>
            </a:extLst>
          </p:cNvPr>
          <p:cNvSpPr>
            <a:spLocks noGrp="1"/>
          </p:cNvSpPr>
          <p:nvPr>
            <p:ph type="sldNum" sz="quarter" idx="5"/>
          </p:nvPr>
        </p:nvSpPr>
        <p:spPr/>
        <p:txBody>
          <a:bodyPr/>
          <a:lstStyle/>
          <a:p>
            <a:fld id="{452140A9-11FD-AB46-B99D-C1331D8D84D1}" type="slidenum">
              <a:rPr lang="en-US" smtClean="0"/>
              <a:t>92</a:t>
            </a:fld>
            <a:endParaRPr lang="en-US"/>
          </a:p>
        </p:txBody>
      </p:sp>
    </p:spTree>
    <p:extLst>
      <p:ext uri="{BB962C8B-B14F-4D97-AF65-F5344CB8AC3E}">
        <p14:creationId xmlns:p14="http://schemas.microsoft.com/office/powerpoint/2010/main" val="3384776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C02A-2065-1186-4FBB-7A64A0634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38AFE-4805-F550-BAE3-04E1E450C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F5CB6-03F1-5A2F-8321-0B32B1519F92}"/>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EC83D0B-BE74-4BEF-E36C-ED5318895C3A}"/>
              </a:ext>
            </a:extLst>
          </p:cNvPr>
          <p:cNvSpPr>
            <a:spLocks noGrp="1"/>
          </p:cNvSpPr>
          <p:nvPr>
            <p:ph type="sldNum" sz="quarter" idx="5"/>
          </p:nvPr>
        </p:nvSpPr>
        <p:spPr/>
        <p:txBody>
          <a:bodyPr/>
          <a:lstStyle/>
          <a:p>
            <a:fld id="{452140A9-11FD-AB46-B99D-C1331D8D84D1}" type="slidenum">
              <a:rPr lang="en-US" smtClean="0"/>
              <a:t>93</a:t>
            </a:fld>
            <a:endParaRPr lang="en-US"/>
          </a:p>
        </p:txBody>
      </p:sp>
    </p:spTree>
    <p:extLst>
      <p:ext uri="{BB962C8B-B14F-4D97-AF65-F5344CB8AC3E}">
        <p14:creationId xmlns:p14="http://schemas.microsoft.com/office/powerpoint/2010/main" val="36305222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F19D-2CEA-BBEA-16BE-94EEADEEB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2DAD2-F3DB-AB3B-B43D-78CFC21B5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789DD-65C2-B5A0-5560-3AC61A3DE50C}"/>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EC2A28D6-6168-4117-BAE2-75E6D00660B5}"/>
              </a:ext>
            </a:extLst>
          </p:cNvPr>
          <p:cNvSpPr>
            <a:spLocks noGrp="1"/>
          </p:cNvSpPr>
          <p:nvPr>
            <p:ph type="sldNum" sz="quarter" idx="5"/>
          </p:nvPr>
        </p:nvSpPr>
        <p:spPr/>
        <p:txBody>
          <a:bodyPr/>
          <a:lstStyle/>
          <a:p>
            <a:fld id="{452140A9-11FD-AB46-B99D-C1331D8D84D1}" type="slidenum">
              <a:rPr lang="en-US" smtClean="0"/>
              <a:t>94</a:t>
            </a:fld>
            <a:endParaRPr lang="en-US"/>
          </a:p>
        </p:txBody>
      </p:sp>
    </p:spTree>
    <p:extLst>
      <p:ext uri="{BB962C8B-B14F-4D97-AF65-F5344CB8AC3E}">
        <p14:creationId xmlns:p14="http://schemas.microsoft.com/office/powerpoint/2010/main" val="33328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8CDD5-A266-6C10-AF9A-0827035C6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D1EAE-FF8F-F23E-0796-7FAE950CD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9B7F1-78E6-30B1-1FEB-DE7ACF8E5CCE}"/>
              </a:ext>
            </a:extLst>
          </p:cNvPr>
          <p:cNvSpPr>
            <a:spLocks noGrp="1"/>
          </p:cNvSpPr>
          <p:nvPr>
            <p:ph type="body" idx="1"/>
          </p:nvPr>
        </p:nvSpPr>
        <p:spPr>
          <a:xfrm>
            <a:off x="685800" y="4400550"/>
            <a:ext cx="5486400" cy="4629150"/>
          </a:xfrm>
        </p:spPr>
        <p:txBody>
          <a:bodyPr/>
          <a:lstStyle/>
          <a:p>
            <a:endParaRPr lang="en-US"/>
          </a:p>
        </p:txBody>
      </p:sp>
      <p:sp>
        <p:nvSpPr>
          <p:cNvPr id="4" name="Slide Number Placeholder 3">
            <a:extLst>
              <a:ext uri="{FF2B5EF4-FFF2-40B4-BE49-F238E27FC236}">
                <a16:creationId xmlns:a16="http://schemas.microsoft.com/office/drawing/2014/main" id="{5924B10C-4BBF-F418-5FAF-17038CB4C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93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E04B0-22FC-74EC-1749-E5F601B16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94E1-F6AC-81E2-825C-9BCA799EC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42FC6-4762-4C33-4309-81BAC0CC7090}"/>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995297DE-E08E-5D02-9886-2C6E3491284F}"/>
              </a:ext>
            </a:extLst>
          </p:cNvPr>
          <p:cNvSpPr>
            <a:spLocks noGrp="1"/>
          </p:cNvSpPr>
          <p:nvPr>
            <p:ph type="sldNum" sz="quarter" idx="5"/>
          </p:nvPr>
        </p:nvSpPr>
        <p:spPr/>
        <p:txBody>
          <a:bodyPr/>
          <a:lstStyle/>
          <a:p>
            <a:fld id="{452140A9-11FD-AB46-B99D-C1331D8D84D1}" type="slidenum">
              <a:rPr lang="en-US" smtClean="0"/>
              <a:t>95</a:t>
            </a:fld>
            <a:endParaRPr lang="en-US"/>
          </a:p>
        </p:txBody>
      </p:sp>
    </p:spTree>
    <p:extLst>
      <p:ext uri="{BB962C8B-B14F-4D97-AF65-F5344CB8AC3E}">
        <p14:creationId xmlns:p14="http://schemas.microsoft.com/office/powerpoint/2010/main" val="33491269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B39E-66F9-8FFA-0D41-FC5D0B989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DF593-2CD5-9ED5-F6D0-BE48761D8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D570F-9D6E-2F37-1E05-FAD3EDDF618D}"/>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A198AA3-01DA-C880-67C8-F955647D4D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6624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0679-EACE-2DF3-5451-ECFBBC0C5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DD85D-B490-5233-135A-19327B2AD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45607-DFDF-3797-3A2A-7756E874E80F}"/>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5A2BE5F0-3601-2E2D-22A3-A0ADFAE0E6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6005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6DBF0-3AA5-8714-CF1E-E8AA4E6CF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1DC7A-A785-7C31-2441-E4C5FF76A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9943E-D9A9-1C35-B18A-4ADB1E84BD1B}"/>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9310C393-C48D-E8B3-CF74-5EE9A25FA3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2802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BACB-BF37-3442-D0F7-2D399D98B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7DDBF-5B93-71EB-1C16-F333A39BF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64A29-A8BE-9F7F-4B17-2A3A5C589764}"/>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AB75E50-B455-43C3-AEB8-47B4803836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46825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95AB-B36D-0CAD-DC9B-1386A9755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ED9D2-3E7B-4F08-773C-766DAD4B9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8BB8E-389F-1582-DB38-2273973E6918}"/>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6658855C-5820-333C-4233-5E0577CE86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6303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E812-2F3C-A41F-38D9-F8EC932D7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44B88-DDC0-4CC2-F651-9706343FA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F318E-BE94-69D5-2500-D29B779306D6}"/>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C46A28CE-DBA7-B4C0-819B-CEB708953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0615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500D-7164-15CE-84A6-A10C84DC0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A1A97-5FAD-23B9-4EAF-F2FDD7F4B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55F3E-DD29-269A-7539-C36BDFEDA8FE}"/>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DDE35ED-BF8A-FC56-8F67-E7E1822B96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1147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E557-FE64-7EC2-5A4F-9B7B49BFB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FCD90-50CE-2B54-2272-3D4357C00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73F47-2373-7283-F2E9-5FCC004C8C53}"/>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1643274-604D-5DD5-EF82-C443D09F3236}"/>
              </a:ext>
            </a:extLst>
          </p:cNvPr>
          <p:cNvSpPr>
            <a:spLocks noGrp="1"/>
          </p:cNvSpPr>
          <p:nvPr>
            <p:ph type="sldNum" sz="quarter" idx="5"/>
          </p:nvPr>
        </p:nvSpPr>
        <p:spPr/>
        <p:txBody>
          <a:bodyPr/>
          <a:lstStyle/>
          <a:p>
            <a:fld id="{452140A9-11FD-AB46-B99D-C1331D8D84D1}" type="slidenum">
              <a:rPr lang="en-US" smtClean="0"/>
              <a:t>103</a:t>
            </a:fld>
            <a:endParaRPr lang="en-US"/>
          </a:p>
        </p:txBody>
      </p:sp>
    </p:spTree>
    <p:extLst>
      <p:ext uri="{BB962C8B-B14F-4D97-AF65-F5344CB8AC3E}">
        <p14:creationId xmlns:p14="http://schemas.microsoft.com/office/powerpoint/2010/main" val="34137786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0375-3271-BF62-E928-22C311467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D1141-D1AC-7990-8BCB-53D2FEAB8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7114F-EBC8-21AF-96DE-CF98ABD33228}"/>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44D82F27-25B7-622C-A837-48C8AB4B6926}"/>
              </a:ext>
            </a:extLst>
          </p:cNvPr>
          <p:cNvSpPr>
            <a:spLocks noGrp="1"/>
          </p:cNvSpPr>
          <p:nvPr>
            <p:ph type="sldNum" sz="quarter" idx="5"/>
          </p:nvPr>
        </p:nvSpPr>
        <p:spPr/>
        <p:txBody>
          <a:bodyPr/>
          <a:lstStyle/>
          <a:p>
            <a:fld id="{452140A9-11FD-AB46-B99D-C1331D8D84D1}" type="slidenum">
              <a:rPr lang="en-US" smtClean="0"/>
              <a:t>104</a:t>
            </a:fld>
            <a:endParaRPr lang="en-US"/>
          </a:p>
        </p:txBody>
      </p:sp>
    </p:spTree>
    <p:extLst>
      <p:ext uri="{BB962C8B-B14F-4D97-AF65-F5344CB8AC3E}">
        <p14:creationId xmlns:p14="http://schemas.microsoft.com/office/powerpoint/2010/main" val="379163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22,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4218524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30410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47123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4425387" y="1606513"/>
            <a:ext cx="3341226"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a:t>Click to edit </a:t>
            </a:r>
            <a:r>
              <a:rPr lang="en-US" err="1"/>
              <a:t>MaTestster</a:t>
            </a:r>
            <a:r>
              <a:rPr lang="en-US"/>
              <a:t> title style</a:t>
            </a:r>
          </a:p>
        </p:txBody>
      </p:sp>
    </p:spTree>
    <p:extLst>
      <p:ext uri="{BB962C8B-B14F-4D97-AF65-F5344CB8AC3E}">
        <p14:creationId xmlns:p14="http://schemas.microsoft.com/office/powerpoint/2010/main" val="30959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3798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237864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19313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320560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4517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0981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893552" y="683994"/>
            <a:ext cx="2404892"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243605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endParaRPr lang="en-US"/>
          </a:p>
        </p:txBody>
      </p:sp>
      <p:sp>
        <p:nvSpPr>
          <p:cNvPr id="9" name="Footer Placeholder 5"/>
          <p:cNvSpPr>
            <a:spLocks noGrp="1"/>
          </p:cNvSpPr>
          <p:nvPr>
            <p:ph type="ftr" sz="quarter" idx="11"/>
          </p:nvPr>
        </p:nvSpPr>
        <p:spPr>
          <a:xfrm>
            <a:off x="4038600" y="6194300"/>
            <a:ext cx="4114800" cy="365125"/>
          </a:xfrm>
        </p:spPr>
        <p:txBody>
          <a:bodyPr/>
          <a:lstStyle/>
          <a:p>
            <a:r>
              <a:rPr lang="en-US"/>
              <a:t>INTERNAL USE ONLY</a:t>
            </a:r>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480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08130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INTERNAL USE ONLY</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599959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INTERNAL USE ONLY</a:t>
            </a:r>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96908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INTERNAL USE ONLY</a:t>
            </a:r>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4171738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656071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52501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val="0"/>
              </a:ext>
            </a:extLst>
          </a:blip>
          <a:stretch>
            <a:fillRect/>
          </a:stretch>
        </p:blipFill>
        <p:spPr>
          <a:xfrm>
            <a:off x="4884882" y="641811"/>
            <a:ext cx="2422236" cy="666750"/>
          </a:xfrm>
          <a:prstGeom prst="rect">
            <a:avLst/>
          </a:prstGeom>
        </p:spPr>
      </p:pic>
      <p:sp>
        <p:nvSpPr>
          <p:cNvPr id="2" name="Holder 2"/>
          <p:cNvSpPr>
            <a:spLocks noGrp="1"/>
          </p:cNvSpPr>
          <p:nvPr>
            <p:ph type="ctrTitle"/>
          </p:nvPr>
        </p:nvSpPr>
        <p:spPr>
          <a:xfrm>
            <a:off x="1915500" y="2807970"/>
            <a:ext cx="8361001" cy="443198"/>
          </a:xfrm>
          <a:prstGeom prst="rect">
            <a:avLst/>
          </a:prstGeom>
        </p:spPr>
        <p:txBody>
          <a:bodyPr wrap="square" lIns="0" tIns="0" rIns="0" bIns="0">
            <a:spAutoFit/>
          </a:bodyPr>
          <a:lstStyle>
            <a:lvl1pPr>
              <a:defRPr sz="3200" b="1" i="0">
                <a:solidFill>
                  <a:srgbClr val="002D6C"/>
                </a:solidFill>
                <a:latin typeface="Calibri"/>
                <a:cs typeface="Calibri"/>
              </a:defRPr>
            </a:lvl1pPr>
          </a:lstStyle>
          <a:p>
            <a:endParaRPr/>
          </a:p>
        </p:txBody>
      </p:sp>
      <p:sp>
        <p:nvSpPr>
          <p:cNvPr id="3" name="Holder 3"/>
          <p:cNvSpPr>
            <a:spLocks noGrp="1"/>
          </p:cNvSpPr>
          <p:nvPr>
            <p:ph type="subTitle" idx="4"/>
          </p:nvPr>
        </p:nvSpPr>
        <p:spPr>
          <a:xfrm>
            <a:off x="3898900" y="3737292"/>
            <a:ext cx="4394200" cy="290849"/>
          </a:xfrm>
          <a:prstGeom prst="rect">
            <a:avLst/>
          </a:prstGeom>
        </p:spPr>
        <p:txBody>
          <a:bodyPr wrap="square" lIns="0" tIns="0" rIns="0" bIns="0">
            <a:spAutoFit/>
          </a:bodyPr>
          <a:lstStyle>
            <a:lvl1pPr>
              <a:defRPr sz="2100" b="0" i="0">
                <a:solidFill>
                  <a:srgbClr val="1B1E2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INTERNAL USE ONLY</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5586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96B854B8-A2FC-3842-9F94-7A6835489AD3}" type="datetime4">
              <a:rPr lang="en-US"/>
              <a:pPr>
                <a:defRPr/>
              </a:pPr>
              <a:t>April 22,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17755438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22, 2025</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E5501-83A8-D385-DE72-2B8C7B35B5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3446917"/>
          </a:xfrm>
          <a:prstGeom prst="rect">
            <a:avLst/>
          </a:prstGeom>
        </p:spPr>
      </p:pic>
      <p:sp>
        <p:nvSpPr>
          <p:cNvPr id="7" name="Rectangle 6">
            <a:extLst>
              <a:ext uri="{FF2B5EF4-FFF2-40B4-BE49-F238E27FC236}">
                <a16:creationId xmlns:a16="http://schemas.microsoft.com/office/drawing/2014/main" id="{F8EBCCDF-B6D8-4105-3F3B-32CD4FB14E16}"/>
              </a:ext>
            </a:extLst>
          </p:cNvPr>
          <p:cNvSpPr/>
          <p:nvPr userDrawn="1"/>
        </p:nvSpPr>
        <p:spPr>
          <a:xfrm>
            <a:off x="0" y="3413247"/>
            <a:ext cx="12192000" cy="1098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4">
            <a:extLst>
              <a:ext uri="{FF2B5EF4-FFF2-40B4-BE49-F238E27FC236}">
                <a16:creationId xmlns:a16="http://schemas.microsoft.com/office/drawing/2014/main" id="{920C438E-49C9-C173-2132-F4558C03F93D}"/>
              </a:ext>
            </a:extLst>
          </p:cNvPr>
          <p:cNvSpPr/>
          <p:nvPr/>
        </p:nvSpPr>
        <p:spPr>
          <a:xfrm>
            <a:off x="1034901" y="6081881"/>
            <a:ext cx="8287744" cy="444855"/>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461" h="421759">
                <a:moveTo>
                  <a:pt x="404037" y="7089"/>
                </a:moveTo>
                <a:lnTo>
                  <a:pt x="7857461" y="0"/>
                </a:lnTo>
                <a:lnTo>
                  <a:pt x="7857461" y="421759"/>
                </a:lnTo>
                <a:lnTo>
                  <a:pt x="0" y="421759"/>
                </a:lnTo>
                <a:lnTo>
                  <a:pt x="404037" y="7089"/>
                </a:lnTo>
                <a:close/>
              </a:path>
            </a:pathLst>
          </a:cu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6C0C01F-C537-292A-593D-77006B7D6D2F}"/>
              </a:ext>
            </a:extLst>
          </p:cNvPr>
          <p:cNvSpPr/>
          <p:nvPr/>
        </p:nvSpPr>
        <p:spPr>
          <a:xfrm>
            <a:off x="0" y="6243142"/>
            <a:ext cx="12192000" cy="614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a:extLst>
              <a:ext uri="{FF2B5EF4-FFF2-40B4-BE49-F238E27FC236}">
                <a16:creationId xmlns:a16="http://schemas.microsoft.com/office/drawing/2014/main" id="{27EFFB91-39A0-F9AC-361D-4C5DD43575C5}"/>
              </a:ext>
            </a:extLst>
          </p:cNvPr>
          <p:cNvSpPr/>
          <p:nvPr/>
        </p:nvSpPr>
        <p:spPr>
          <a:xfrm>
            <a:off x="7867650" y="5877581"/>
            <a:ext cx="4324350" cy="980419"/>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 name="connsiteX0" fmla="*/ 404037 w 7857461"/>
              <a:gd name="connsiteY0" fmla="*/ 3110 h 417780"/>
              <a:gd name="connsiteX1" fmla="*/ 3401148 w 7857461"/>
              <a:gd name="connsiteY1" fmla="*/ 0 h 417780"/>
              <a:gd name="connsiteX2" fmla="*/ 7857461 w 7857461"/>
              <a:gd name="connsiteY2" fmla="*/ 417780 h 417780"/>
              <a:gd name="connsiteX3" fmla="*/ 0 w 7857461"/>
              <a:gd name="connsiteY3" fmla="*/ 417780 h 417780"/>
              <a:gd name="connsiteX4" fmla="*/ 404037 w 7857461"/>
              <a:gd name="connsiteY4" fmla="*/ 3110 h 417780"/>
              <a:gd name="connsiteX0" fmla="*/ 404037 w 3401149"/>
              <a:gd name="connsiteY0" fmla="*/ 3110 h 417780"/>
              <a:gd name="connsiteX1" fmla="*/ 3401148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3401149"/>
              <a:gd name="connsiteY0" fmla="*/ 3110 h 417780"/>
              <a:gd name="connsiteX1" fmla="*/ 1841986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09498 h 417780"/>
              <a:gd name="connsiteX3" fmla="*/ 0 w 1841986"/>
              <a:gd name="connsiteY3" fmla="*/ 417780 h 417780"/>
              <a:gd name="connsiteX4" fmla="*/ 404037 w 1841986"/>
              <a:gd name="connsiteY4" fmla="*/ 3110 h 417780"/>
              <a:gd name="connsiteX0" fmla="*/ 404037 w 1846176"/>
              <a:gd name="connsiteY0" fmla="*/ 3110 h 417780"/>
              <a:gd name="connsiteX1" fmla="*/ 1841986 w 1846176"/>
              <a:gd name="connsiteY1" fmla="*/ 0 h 417780"/>
              <a:gd name="connsiteX2" fmla="*/ 1846176 w 1846176"/>
              <a:gd name="connsiteY2" fmla="*/ 412965 h 417780"/>
              <a:gd name="connsiteX3" fmla="*/ 0 w 1846176"/>
              <a:gd name="connsiteY3" fmla="*/ 417780 h 417780"/>
              <a:gd name="connsiteX4" fmla="*/ 404037 w 1846176"/>
              <a:gd name="connsiteY4" fmla="*/ 3110 h 417780"/>
              <a:gd name="connsiteX0" fmla="*/ 404037 w 1842709"/>
              <a:gd name="connsiteY0" fmla="*/ 3110 h 417780"/>
              <a:gd name="connsiteX1" fmla="*/ 1841986 w 1842709"/>
              <a:gd name="connsiteY1" fmla="*/ 0 h 417780"/>
              <a:gd name="connsiteX2" fmla="*/ 1842709 w 1842709"/>
              <a:gd name="connsiteY2" fmla="*/ 416432 h 417780"/>
              <a:gd name="connsiteX3" fmla="*/ 0 w 1842709"/>
              <a:gd name="connsiteY3" fmla="*/ 417780 h 417780"/>
              <a:gd name="connsiteX4" fmla="*/ 404037 w 1842709"/>
              <a:gd name="connsiteY4" fmla="*/ 3110 h 4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709" h="417780">
                <a:moveTo>
                  <a:pt x="404037" y="3110"/>
                </a:moveTo>
                <a:lnTo>
                  <a:pt x="1841986" y="0"/>
                </a:lnTo>
                <a:cubicBezTo>
                  <a:pt x="1841986" y="139260"/>
                  <a:pt x="1842709" y="277172"/>
                  <a:pt x="1842709" y="416432"/>
                </a:cubicBezTo>
                <a:lnTo>
                  <a:pt x="0" y="417780"/>
                </a:lnTo>
                <a:lnTo>
                  <a:pt x="404037" y="3110"/>
                </a:lnTo>
                <a:close/>
              </a:path>
            </a:pathLst>
          </a:cu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C71B7136-F161-4AF3-4BA9-762ED258C3FF}"/>
              </a:ext>
            </a:extLst>
          </p:cNvPr>
          <p:cNvSpPr>
            <a:spLocks noGrp="1"/>
          </p:cNvSpPr>
          <p:nvPr>
            <p:ph sz="quarter" idx="10" hasCustomPrompt="1"/>
          </p:nvPr>
        </p:nvSpPr>
        <p:spPr>
          <a:xfrm>
            <a:off x="457200" y="1011287"/>
            <a:ext cx="11277600" cy="2104877"/>
          </a:xfrm>
          <a:prstGeom prst="rect">
            <a:avLst/>
          </a:prstGeom>
        </p:spPr>
        <p:txBody>
          <a:bodyPr/>
          <a:lstStyle>
            <a:lvl1pPr marL="0" indent="0">
              <a:buNone/>
              <a:defRPr sz="6600" b="1">
                <a:solidFill>
                  <a:schemeClr val="accent6"/>
                </a:solidFill>
                <a:latin typeface="Source Sans Pro SemiBold" panose="020B0603030403020204" pitchFamily="34" charset="0"/>
                <a:ea typeface="Source Sans Pro SemiBold" panose="020B0603030403020204" pitchFamily="34" charset="0"/>
              </a:defRPr>
            </a:lvl1pPr>
          </a:lstStyle>
          <a:p>
            <a:pPr algn="ctr"/>
            <a:r>
              <a:rPr lang="en-US">
                <a:solidFill>
                  <a:schemeClr val="accent6"/>
                </a:solidFill>
              </a:rPr>
              <a:t>Title Slide Design 2</a:t>
            </a:r>
          </a:p>
        </p:txBody>
      </p:sp>
      <p:sp>
        <p:nvSpPr>
          <p:cNvPr id="14" name="Text Placeholder 13">
            <a:extLst>
              <a:ext uri="{FF2B5EF4-FFF2-40B4-BE49-F238E27FC236}">
                <a16:creationId xmlns:a16="http://schemas.microsoft.com/office/drawing/2014/main" id="{09D5EE24-6B8E-D2A1-1AC1-15ACA43CA518}"/>
              </a:ext>
            </a:extLst>
          </p:cNvPr>
          <p:cNvSpPr>
            <a:spLocks noGrp="1"/>
          </p:cNvSpPr>
          <p:nvPr>
            <p:ph type="body" sz="quarter" idx="11" hasCustomPrompt="1"/>
          </p:nvPr>
        </p:nvSpPr>
        <p:spPr>
          <a:xfrm>
            <a:off x="457200" y="3744000"/>
            <a:ext cx="11277600" cy="1897975"/>
          </a:xfrm>
          <a:prstGeom prst="rect">
            <a:avLst/>
          </a:prstGeom>
        </p:spPr>
        <p:txBody>
          <a:bodyPr/>
          <a:lstStyle>
            <a:lvl1pPr marL="0" indent="0">
              <a:buFont typeface="Arial" panose="020B0604020202020204" pitchFamily="34" charset="0"/>
              <a:buNone/>
              <a:defRPr sz="3200" i="0">
                <a:latin typeface="Source Sans Pro SemiBold" panose="020B0603030403020204" pitchFamily="34" charset="0"/>
                <a:ea typeface="Source Sans Pro SemiBold" panose="020B0603030403020204" pitchFamily="34" charset="0"/>
              </a:defRPr>
            </a:lvl1pPr>
          </a:lstStyle>
          <a:p>
            <a:pPr algn="ctr"/>
            <a:r>
              <a:rPr lang="en-US" sz="2800">
                <a:solidFill>
                  <a:schemeClr val="tx1"/>
                </a:solidFill>
              </a:rPr>
              <a:t>Insert your sub title text here</a:t>
            </a:r>
          </a:p>
        </p:txBody>
      </p:sp>
      <p:sp>
        <p:nvSpPr>
          <p:cNvPr id="15" name="Text Placeholder 10">
            <a:extLst>
              <a:ext uri="{FF2B5EF4-FFF2-40B4-BE49-F238E27FC236}">
                <a16:creationId xmlns:a16="http://schemas.microsoft.com/office/drawing/2014/main" id="{F0631D8B-4859-AD44-CFE6-D93518B0A0EC}"/>
              </a:ext>
            </a:extLst>
          </p:cNvPr>
          <p:cNvSpPr>
            <a:spLocks noGrp="1"/>
          </p:cNvSpPr>
          <p:nvPr>
            <p:ph type="body" sz="quarter" idx="12" hasCustomPrompt="1"/>
          </p:nvPr>
        </p:nvSpPr>
        <p:spPr>
          <a:xfrm>
            <a:off x="222250" y="6380163"/>
            <a:ext cx="7485063" cy="477837"/>
          </a:xfrm>
          <a:prstGeom prst="rect">
            <a:avLst/>
          </a:prstGeom>
        </p:spPr>
        <p:txBody>
          <a:bodyPr/>
          <a:lstStyle>
            <a:lvl1pPr marL="0" indent="0">
              <a:buNone/>
              <a:defRPr sz="2000" i="1">
                <a:solidFill>
                  <a:schemeClr val="accent6"/>
                </a:solidFill>
                <a:latin typeface="Source Sans Pro" panose="020B0503030403020204" pitchFamily="34" charset="0"/>
                <a:ea typeface="Source Sans Pro" panose="020B0503030403020204" pitchFamily="34" charset="0"/>
              </a:defRPr>
            </a:lvl1pPr>
          </a:lstStyle>
          <a:p>
            <a:pPr lvl="0"/>
            <a:r>
              <a:rPr lang="en-US"/>
              <a:t>Insert Date Here</a:t>
            </a:r>
          </a:p>
        </p:txBody>
      </p:sp>
      <p:pic>
        <p:nvPicPr>
          <p:cNvPr id="8" name="Picture 7" descr="A black background with white text&#10;&#10;Description automatically generated">
            <a:extLst>
              <a:ext uri="{FF2B5EF4-FFF2-40B4-BE49-F238E27FC236}">
                <a16:creationId xmlns:a16="http://schemas.microsoft.com/office/drawing/2014/main" id="{38BCE818-54C2-E7C3-6E92-A7BE4B8064F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196901" y="6033429"/>
            <a:ext cx="2342408" cy="642991"/>
          </a:xfrm>
          <a:prstGeom prst="rect">
            <a:avLst/>
          </a:prstGeom>
        </p:spPr>
      </p:pic>
    </p:spTree>
    <p:extLst>
      <p:ext uri="{BB962C8B-B14F-4D97-AF65-F5344CB8AC3E}">
        <p14:creationId xmlns:p14="http://schemas.microsoft.com/office/powerpoint/2010/main" val="2404883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259A7E-239C-95D1-2B31-1212ED077E75}"/>
              </a:ext>
            </a:extLst>
          </p:cNvPr>
          <p:cNvSpPr/>
          <p:nvPr/>
        </p:nvSpPr>
        <p:spPr>
          <a:xfrm>
            <a:off x="1034901" y="6081881"/>
            <a:ext cx="8287744" cy="444855"/>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461" h="421759">
                <a:moveTo>
                  <a:pt x="404037" y="7089"/>
                </a:moveTo>
                <a:lnTo>
                  <a:pt x="7857461" y="0"/>
                </a:lnTo>
                <a:lnTo>
                  <a:pt x="7857461" y="421759"/>
                </a:lnTo>
                <a:lnTo>
                  <a:pt x="0" y="421759"/>
                </a:lnTo>
                <a:lnTo>
                  <a:pt x="404037" y="7089"/>
                </a:lnTo>
                <a:close/>
              </a:path>
            </a:pathLst>
          </a:cu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8B790A-71B4-D61A-4E05-2589FDA292E9}"/>
              </a:ext>
            </a:extLst>
          </p:cNvPr>
          <p:cNvSpPr/>
          <p:nvPr/>
        </p:nvSpPr>
        <p:spPr>
          <a:xfrm>
            <a:off x="0" y="6243142"/>
            <a:ext cx="12192000" cy="614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90726B5A-58B8-308B-5DE2-49C228D5C26A}"/>
              </a:ext>
            </a:extLst>
          </p:cNvPr>
          <p:cNvSpPr/>
          <p:nvPr/>
        </p:nvSpPr>
        <p:spPr>
          <a:xfrm>
            <a:off x="7867650" y="5877581"/>
            <a:ext cx="4324350" cy="980419"/>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 name="connsiteX0" fmla="*/ 404037 w 7857461"/>
              <a:gd name="connsiteY0" fmla="*/ 3110 h 417780"/>
              <a:gd name="connsiteX1" fmla="*/ 3401148 w 7857461"/>
              <a:gd name="connsiteY1" fmla="*/ 0 h 417780"/>
              <a:gd name="connsiteX2" fmla="*/ 7857461 w 7857461"/>
              <a:gd name="connsiteY2" fmla="*/ 417780 h 417780"/>
              <a:gd name="connsiteX3" fmla="*/ 0 w 7857461"/>
              <a:gd name="connsiteY3" fmla="*/ 417780 h 417780"/>
              <a:gd name="connsiteX4" fmla="*/ 404037 w 7857461"/>
              <a:gd name="connsiteY4" fmla="*/ 3110 h 417780"/>
              <a:gd name="connsiteX0" fmla="*/ 404037 w 3401149"/>
              <a:gd name="connsiteY0" fmla="*/ 3110 h 417780"/>
              <a:gd name="connsiteX1" fmla="*/ 3401148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3401149"/>
              <a:gd name="connsiteY0" fmla="*/ 3110 h 417780"/>
              <a:gd name="connsiteX1" fmla="*/ 1841986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09498 h 417780"/>
              <a:gd name="connsiteX3" fmla="*/ 0 w 1841986"/>
              <a:gd name="connsiteY3" fmla="*/ 417780 h 417780"/>
              <a:gd name="connsiteX4" fmla="*/ 404037 w 1841986"/>
              <a:gd name="connsiteY4" fmla="*/ 3110 h 417780"/>
              <a:gd name="connsiteX0" fmla="*/ 404037 w 1846176"/>
              <a:gd name="connsiteY0" fmla="*/ 3110 h 417780"/>
              <a:gd name="connsiteX1" fmla="*/ 1841986 w 1846176"/>
              <a:gd name="connsiteY1" fmla="*/ 0 h 417780"/>
              <a:gd name="connsiteX2" fmla="*/ 1846176 w 1846176"/>
              <a:gd name="connsiteY2" fmla="*/ 412965 h 417780"/>
              <a:gd name="connsiteX3" fmla="*/ 0 w 1846176"/>
              <a:gd name="connsiteY3" fmla="*/ 417780 h 417780"/>
              <a:gd name="connsiteX4" fmla="*/ 404037 w 1846176"/>
              <a:gd name="connsiteY4" fmla="*/ 3110 h 417780"/>
              <a:gd name="connsiteX0" fmla="*/ 404037 w 1842709"/>
              <a:gd name="connsiteY0" fmla="*/ 3110 h 417780"/>
              <a:gd name="connsiteX1" fmla="*/ 1841986 w 1842709"/>
              <a:gd name="connsiteY1" fmla="*/ 0 h 417780"/>
              <a:gd name="connsiteX2" fmla="*/ 1842709 w 1842709"/>
              <a:gd name="connsiteY2" fmla="*/ 416432 h 417780"/>
              <a:gd name="connsiteX3" fmla="*/ 0 w 1842709"/>
              <a:gd name="connsiteY3" fmla="*/ 417780 h 417780"/>
              <a:gd name="connsiteX4" fmla="*/ 404037 w 1842709"/>
              <a:gd name="connsiteY4" fmla="*/ 3110 h 4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709" h="417780">
                <a:moveTo>
                  <a:pt x="404037" y="3110"/>
                </a:moveTo>
                <a:lnTo>
                  <a:pt x="1841986" y="0"/>
                </a:lnTo>
                <a:cubicBezTo>
                  <a:pt x="1841986" y="139260"/>
                  <a:pt x="1842709" y="277172"/>
                  <a:pt x="1842709" y="416432"/>
                </a:cubicBezTo>
                <a:lnTo>
                  <a:pt x="0" y="417780"/>
                </a:lnTo>
                <a:lnTo>
                  <a:pt x="404037" y="3110"/>
                </a:lnTo>
                <a:close/>
              </a:path>
            </a:pathLst>
          </a:cu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95FA1-353F-3B88-ACC0-2018A9C5F8F6}"/>
              </a:ext>
            </a:extLst>
          </p:cNvPr>
          <p:cNvSpPr>
            <a:spLocks noGrp="1"/>
          </p:cNvSpPr>
          <p:nvPr>
            <p:ph type="title"/>
          </p:nvPr>
        </p:nvSpPr>
        <p:spPr>
          <a:xfrm>
            <a:off x="839788" y="593726"/>
            <a:ext cx="10515600" cy="998008"/>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FB2E9838-BF39-EA41-742D-8E056AE763E8}"/>
              </a:ext>
            </a:extLst>
          </p:cNvPr>
          <p:cNvSpPr/>
          <p:nvPr/>
        </p:nvSpPr>
        <p:spPr>
          <a:xfrm>
            <a:off x="585788" y="530225"/>
            <a:ext cx="95250" cy="714375"/>
          </a:xfrm>
          <a:custGeom>
            <a:avLst/>
            <a:gdLst>
              <a:gd name="connsiteX0" fmla="*/ 0 w 95250"/>
              <a:gd name="connsiteY0" fmla="*/ 0 h 714375"/>
              <a:gd name="connsiteX1" fmla="*/ 95250 w 95250"/>
              <a:gd name="connsiteY1" fmla="*/ 0 h 714375"/>
              <a:gd name="connsiteX2" fmla="*/ 95250 w 95250"/>
              <a:gd name="connsiteY2" fmla="*/ 714375 h 714375"/>
              <a:gd name="connsiteX3" fmla="*/ 0 w 95250"/>
              <a:gd name="connsiteY3" fmla="*/ 714375 h 714375"/>
              <a:gd name="connsiteX4" fmla="*/ 0 w 95250"/>
              <a:gd name="connsiteY4" fmla="*/ 0 h 714375"/>
              <a:gd name="connsiteX0" fmla="*/ 0 w 95250"/>
              <a:gd name="connsiteY0" fmla="*/ 0 h 714375"/>
              <a:gd name="connsiteX1" fmla="*/ 95250 w 95250"/>
              <a:gd name="connsiteY1" fmla="*/ 0 h 714375"/>
              <a:gd name="connsiteX2" fmla="*/ 95250 w 95250"/>
              <a:gd name="connsiteY2" fmla="*/ 714375 h 714375"/>
              <a:gd name="connsiteX3" fmla="*/ 0 w 95250"/>
              <a:gd name="connsiteY3" fmla="*/ 695325 h 714375"/>
              <a:gd name="connsiteX4" fmla="*/ 0 w 95250"/>
              <a:gd name="connsiteY4" fmla="*/ 0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14375">
                <a:moveTo>
                  <a:pt x="0" y="0"/>
                </a:moveTo>
                <a:lnTo>
                  <a:pt x="95250" y="0"/>
                </a:lnTo>
                <a:lnTo>
                  <a:pt x="95250" y="714375"/>
                </a:lnTo>
                <a:lnTo>
                  <a:pt x="0" y="695325"/>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5900FE-4122-CCE2-C261-99FAAF3B41FE}"/>
              </a:ext>
            </a:extLst>
          </p:cNvPr>
          <p:cNvSpPr/>
          <p:nvPr/>
        </p:nvSpPr>
        <p:spPr>
          <a:xfrm rot="5400000">
            <a:off x="660400" y="385763"/>
            <a:ext cx="103188" cy="2524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3197B5-2D73-1486-2A2C-3505F1D82EE1}"/>
              </a:ext>
            </a:extLst>
          </p:cNvPr>
          <p:cNvSpPr/>
          <p:nvPr/>
        </p:nvSpPr>
        <p:spPr>
          <a:xfrm rot="5400000">
            <a:off x="658817" y="1152525"/>
            <a:ext cx="106363" cy="252412"/>
          </a:xfrm>
          <a:custGeom>
            <a:avLst/>
            <a:gdLst>
              <a:gd name="connsiteX0" fmla="*/ 0 w 103188"/>
              <a:gd name="connsiteY0" fmla="*/ 0 h 252412"/>
              <a:gd name="connsiteX1" fmla="*/ 103188 w 103188"/>
              <a:gd name="connsiteY1" fmla="*/ 0 h 252412"/>
              <a:gd name="connsiteX2" fmla="*/ 103188 w 103188"/>
              <a:gd name="connsiteY2" fmla="*/ 252412 h 252412"/>
              <a:gd name="connsiteX3" fmla="*/ 0 w 103188"/>
              <a:gd name="connsiteY3" fmla="*/ 252412 h 252412"/>
              <a:gd name="connsiteX4" fmla="*/ 0 w 103188"/>
              <a:gd name="connsiteY4" fmla="*/ 0 h 252412"/>
              <a:gd name="connsiteX0" fmla="*/ 0 w 106363"/>
              <a:gd name="connsiteY0" fmla="*/ 0 h 252412"/>
              <a:gd name="connsiteX1" fmla="*/ 103188 w 106363"/>
              <a:gd name="connsiteY1" fmla="*/ 0 h 252412"/>
              <a:gd name="connsiteX2" fmla="*/ 106363 w 106363"/>
              <a:gd name="connsiteY2" fmla="*/ 155574 h 252412"/>
              <a:gd name="connsiteX3" fmla="*/ 0 w 106363"/>
              <a:gd name="connsiteY3" fmla="*/ 252412 h 252412"/>
              <a:gd name="connsiteX4" fmla="*/ 0 w 106363"/>
              <a:gd name="connsiteY4" fmla="*/ 0 h 2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3" h="252412">
                <a:moveTo>
                  <a:pt x="0" y="0"/>
                </a:moveTo>
                <a:lnTo>
                  <a:pt x="103188" y="0"/>
                </a:lnTo>
                <a:cubicBezTo>
                  <a:pt x="104246" y="51858"/>
                  <a:pt x="105305" y="103716"/>
                  <a:pt x="106363" y="155574"/>
                </a:cubicBezTo>
                <a:lnTo>
                  <a:pt x="0" y="252412"/>
                </a:lnTo>
                <a:lnTo>
                  <a:pt x="0"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0">
            <a:extLst>
              <a:ext uri="{FF2B5EF4-FFF2-40B4-BE49-F238E27FC236}">
                <a16:creationId xmlns:a16="http://schemas.microsoft.com/office/drawing/2014/main" id="{63EDC33B-FE40-5486-21F6-418EFBCE4493}"/>
              </a:ext>
            </a:extLst>
          </p:cNvPr>
          <p:cNvSpPr>
            <a:spLocks noGrp="1"/>
          </p:cNvSpPr>
          <p:nvPr>
            <p:ph type="body" sz="quarter" idx="13"/>
          </p:nvPr>
        </p:nvSpPr>
        <p:spPr>
          <a:xfrm>
            <a:off x="836612" y="1735137"/>
            <a:ext cx="10889721" cy="3790950"/>
          </a:xfrm>
          <a:prstGeom prst="rect">
            <a:avLst/>
          </a:prstGeom>
        </p:spPr>
        <p:txBody>
          <a:bodyPr/>
          <a:lstStyle>
            <a:lvl1pPr marL="0" indent="0">
              <a:buNone/>
              <a:defRPr>
                <a:solidFill>
                  <a:schemeClr val="tx2">
                    <a:lumMod val="50000"/>
                  </a:schemeClr>
                </a:solidFill>
              </a:defRPr>
            </a:lvl1pPr>
            <a:lvl2pPr marL="457200" indent="0">
              <a:buNone/>
              <a:defRPr>
                <a:solidFill>
                  <a:schemeClr val="tx2">
                    <a:lumMod val="50000"/>
                  </a:schemeClr>
                </a:solidFill>
              </a:defRPr>
            </a:lvl2pPr>
            <a:lvl3pPr marL="914400" indent="0">
              <a:buNone/>
              <a:defRPr>
                <a:solidFill>
                  <a:schemeClr val="tx2">
                    <a:lumMod val="50000"/>
                  </a:schemeClr>
                </a:solidFill>
              </a:defRPr>
            </a:lvl3pPr>
            <a:lvl4pPr marL="1371600" indent="0">
              <a:buNone/>
              <a:defRPr>
                <a:solidFill>
                  <a:schemeClr val="tx2">
                    <a:lumMod val="50000"/>
                  </a:schemeClr>
                </a:solidFill>
              </a:defRPr>
            </a:lvl4pPr>
            <a:lvl5pPr marL="1828800" indent="0">
              <a:buNone/>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51ABA919-F4C8-93B2-5FFC-61EBF0610460}"/>
              </a:ext>
            </a:extLst>
          </p:cNvPr>
          <p:cNvSpPr txBox="1">
            <a:spLocks/>
          </p:cNvSpPr>
          <p:nvPr/>
        </p:nvSpPr>
        <p:spPr>
          <a:xfrm>
            <a:off x="432391" y="636307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ource Sans Pro SemiBold" panose="020B0603030403020204" pitchFamily="34" charset="0"/>
                <a:ea typeface="Source Sans Pro SemiBold" panose="020B06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solidFill>
                  <a:schemeClr val="accent6"/>
                </a:solidFill>
              </a:rPr>
              <a:pPr/>
              <a:t>‹#›</a:t>
            </a:fld>
            <a:endParaRPr lang="en-US">
              <a:solidFill>
                <a:schemeClr val="accent6"/>
              </a:solidFill>
            </a:endParaRPr>
          </a:p>
        </p:txBody>
      </p:sp>
      <p:sp>
        <p:nvSpPr>
          <p:cNvPr id="10" name="Rectangle 2">
            <a:extLst>
              <a:ext uri="{FF2B5EF4-FFF2-40B4-BE49-F238E27FC236}">
                <a16:creationId xmlns:a16="http://schemas.microsoft.com/office/drawing/2014/main" id="{054B242E-9E70-AE3D-76CC-89B0D9B4E4D8}"/>
              </a:ext>
            </a:extLst>
          </p:cNvPr>
          <p:cNvSpPr/>
          <p:nvPr userDrawn="1"/>
        </p:nvSpPr>
        <p:spPr>
          <a:xfrm>
            <a:off x="585788" y="530225"/>
            <a:ext cx="95250" cy="714375"/>
          </a:xfrm>
          <a:custGeom>
            <a:avLst/>
            <a:gdLst>
              <a:gd name="connsiteX0" fmla="*/ 0 w 95250"/>
              <a:gd name="connsiteY0" fmla="*/ 0 h 714375"/>
              <a:gd name="connsiteX1" fmla="*/ 95250 w 95250"/>
              <a:gd name="connsiteY1" fmla="*/ 0 h 714375"/>
              <a:gd name="connsiteX2" fmla="*/ 95250 w 95250"/>
              <a:gd name="connsiteY2" fmla="*/ 714375 h 714375"/>
              <a:gd name="connsiteX3" fmla="*/ 0 w 95250"/>
              <a:gd name="connsiteY3" fmla="*/ 714375 h 714375"/>
              <a:gd name="connsiteX4" fmla="*/ 0 w 95250"/>
              <a:gd name="connsiteY4" fmla="*/ 0 h 714375"/>
              <a:gd name="connsiteX0" fmla="*/ 0 w 95250"/>
              <a:gd name="connsiteY0" fmla="*/ 0 h 714375"/>
              <a:gd name="connsiteX1" fmla="*/ 95250 w 95250"/>
              <a:gd name="connsiteY1" fmla="*/ 0 h 714375"/>
              <a:gd name="connsiteX2" fmla="*/ 95250 w 95250"/>
              <a:gd name="connsiteY2" fmla="*/ 714375 h 714375"/>
              <a:gd name="connsiteX3" fmla="*/ 0 w 95250"/>
              <a:gd name="connsiteY3" fmla="*/ 695325 h 714375"/>
              <a:gd name="connsiteX4" fmla="*/ 0 w 95250"/>
              <a:gd name="connsiteY4" fmla="*/ 0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14375">
                <a:moveTo>
                  <a:pt x="0" y="0"/>
                </a:moveTo>
                <a:lnTo>
                  <a:pt x="95250" y="0"/>
                </a:lnTo>
                <a:lnTo>
                  <a:pt x="95250" y="714375"/>
                </a:lnTo>
                <a:lnTo>
                  <a:pt x="0" y="695325"/>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5EBAF5-932C-C6D1-407D-3631E53CD523}"/>
              </a:ext>
            </a:extLst>
          </p:cNvPr>
          <p:cNvSpPr/>
          <p:nvPr userDrawn="1"/>
        </p:nvSpPr>
        <p:spPr>
          <a:xfrm rot="5400000">
            <a:off x="660400" y="385763"/>
            <a:ext cx="103188" cy="2524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B5D80736-32C0-398B-814C-DA76F2E5E248}"/>
              </a:ext>
            </a:extLst>
          </p:cNvPr>
          <p:cNvSpPr/>
          <p:nvPr userDrawn="1"/>
        </p:nvSpPr>
        <p:spPr>
          <a:xfrm rot="5400000">
            <a:off x="658817" y="1152525"/>
            <a:ext cx="106363" cy="252412"/>
          </a:xfrm>
          <a:custGeom>
            <a:avLst/>
            <a:gdLst>
              <a:gd name="connsiteX0" fmla="*/ 0 w 103188"/>
              <a:gd name="connsiteY0" fmla="*/ 0 h 252412"/>
              <a:gd name="connsiteX1" fmla="*/ 103188 w 103188"/>
              <a:gd name="connsiteY1" fmla="*/ 0 h 252412"/>
              <a:gd name="connsiteX2" fmla="*/ 103188 w 103188"/>
              <a:gd name="connsiteY2" fmla="*/ 252412 h 252412"/>
              <a:gd name="connsiteX3" fmla="*/ 0 w 103188"/>
              <a:gd name="connsiteY3" fmla="*/ 252412 h 252412"/>
              <a:gd name="connsiteX4" fmla="*/ 0 w 103188"/>
              <a:gd name="connsiteY4" fmla="*/ 0 h 252412"/>
              <a:gd name="connsiteX0" fmla="*/ 0 w 106363"/>
              <a:gd name="connsiteY0" fmla="*/ 0 h 252412"/>
              <a:gd name="connsiteX1" fmla="*/ 103188 w 106363"/>
              <a:gd name="connsiteY1" fmla="*/ 0 h 252412"/>
              <a:gd name="connsiteX2" fmla="*/ 106363 w 106363"/>
              <a:gd name="connsiteY2" fmla="*/ 155574 h 252412"/>
              <a:gd name="connsiteX3" fmla="*/ 0 w 106363"/>
              <a:gd name="connsiteY3" fmla="*/ 252412 h 252412"/>
              <a:gd name="connsiteX4" fmla="*/ 0 w 106363"/>
              <a:gd name="connsiteY4" fmla="*/ 0 h 25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3" h="252412">
                <a:moveTo>
                  <a:pt x="0" y="0"/>
                </a:moveTo>
                <a:lnTo>
                  <a:pt x="103188" y="0"/>
                </a:lnTo>
                <a:cubicBezTo>
                  <a:pt x="104246" y="51858"/>
                  <a:pt x="105305" y="103716"/>
                  <a:pt x="106363" y="155574"/>
                </a:cubicBezTo>
                <a:lnTo>
                  <a:pt x="0" y="252412"/>
                </a:lnTo>
                <a:lnTo>
                  <a:pt x="0"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white text&#10;&#10;Description automatically generated">
            <a:extLst>
              <a:ext uri="{FF2B5EF4-FFF2-40B4-BE49-F238E27FC236}">
                <a16:creationId xmlns:a16="http://schemas.microsoft.com/office/drawing/2014/main" id="{BAA7CFD1-2C03-5336-7B26-EC2FC3B55B0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96901" y="6033429"/>
            <a:ext cx="2342408" cy="642991"/>
          </a:xfrm>
          <a:prstGeom prst="rect">
            <a:avLst/>
          </a:prstGeom>
        </p:spPr>
      </p:pic>
    </p:spTree>
    <p:extLst>
      <p:ext uri="{BB962C8B-B14F-4D97-AF65-F5344CB8AC3E}">
        <p14:creationId xmlns:p14="http://schemas.microsoft.com/office/powerpoint/2010/main" val="3116559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E7C78-C6F3-94EB-4A64-7864199F5BD1}"/>
              </a:ext>
            </a:extLst>
          </p:cNvPr>
          <p:cNvSpPr/>
          <p:nvPr/>
        </p:nvSpPr>
        <p:spPr>
          <a:xfrm>
            <a:off x="0" y="525998"/>
            <a:ext cx="12192000" cy="5781669"/>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7FCEEA4E-7CA7-BB40-6078-27263C6E8D46}"/>
              </a:ext>
            </a:extLst>
          </p:cNvPr>
          <p:cNvSpPr/>
          <p:nvPr/>
        </p:nvSpPr>
        <p:spPr>
          <a:xfrm>
            <a:off x="1034901" y="6081881"/>
            <a:ext cx="8287744" cy="444855"/>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461" h="421759">
                <a:moveTo>
                  <a:pt x="404037" y="7089"/>
                </a:moveTo>
                <a:lnTo>
                  <a:pt x="7857461" y="0"/>
                </a:lnTo>
                <a:lnTo>
                  <a:pt x="7857461" y="421759"/>
                </a:lnTo>
                <a:lnTo>
                  <a:pt x="0" y="421759"/>
                </a:lnTo>
                <a:lnTo>
                  <a:pt x="404037" y="7089"/>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FE92DC-DC2A-877C-F8BC-38E17D15398A}"/>
              </a:ext>
            </a:extLst>
          </p:cNvPr>
          <p:cNvSpPr/>
          <p:nvPr/>
        </p:nvSpPr>
        <p:spPr>
          <a:xfrm>
            <a:off x="0" y="6243142"/>
            <a:ext cx="12192000" cy="614858"/>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83664DE6-1EC5-5526-D724-E95C9B6B25ED}"/>
              </a:ext>
            </a:extLst>
          </p:cNvPr>
          <p:cNvSpPr/>
          <p:nvPr/>
        </p:nvSpPr>
        <p:spPr>
          <a:xfrm>
            <a:off x="7867650" y="5882896"/>
            <a:ext cx="4324350" cy="980419"/>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 name="connsiteX0" fmla="*/ 404037 w 7857461"/>
              <a:gd name="connsiteY0" fmla="*/ 3110 h 417780"/>
              <a:gd name="connsiteX1" fmla="*/ 3401148 w 7857461"/>
              <a:gd name="connsiteY1" fmla="*/ 0 h 417780"/>
              <a:gd name="connsiteX2" fmla="*/ 7857461 w 7857461"/>
              <a:gd name="connsiteY2" fmla="*/ 417780 h 417780"/>
              <a:gd name="connsiteX3" fmla="*/ 0 w 7857461"/>
              <a:gd name="connsiteY3" fmla="*/ 417780 h 417780"/>
              <a:gd name="connsiteX4" fmla="*/ 404037 w 7857461"/>
              <a:gd name="connsiteY4" fmla="*/ 3110 h 417780"/>
              <a:gd name="connsiteX0" fmla="*/ 404037 w 3401149"/>
              <a:gd name="connsiteY0" fmla="*/ 3110 h 417780"/>
              <a:gd name="connsiteX1" fmla="*/ 3401148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3401149"/>
              <a:gd name="connsiteY0" fmla="*/ 3110 h 417780"/>
              <a:gd name="connsiteX1" fmla="*/ 1841986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09498 h 417780"/>
              <a:gd name="connsiteX3" fmla="*/ 0 w 1841986"/>
              <a:gd name="connsiteY3" fmla="*/ 417780 h 417780"/>
              <a:gd name="connsiteX4" fmla="*/ 404037 w 1841986"/>
              <a:gd name="connsiteY4" fmla="*/ 3110 h 417780"/>
              <a:gd name="connsiteX0" fmla="*/ 404037 w 1846176"/>
              <a:gd name="connsiteY0" fmla="*/ 3110 h 417780"/>
              <a:gd name="connsiteX1" fmla="*/ 1841986 w 1846176"/>
              <a:gd name="connsiteY1" fmla="*/ 0 h 417780"/>
              <a:gd name="connsiteX2" fmla="*/ 1846176 w 1846176"/>
              <a:gd name="connsiteY2" fmla="*/ 412965 h 417780"/>
              <a:gd name="connsiteX3" fmla="*/ 0 w 1846176"/>
              <a:gd name="connsiteY3" fmla="*/ 417780 h 417780"/>
              <a:gd name="connsiteX4" fmla="*/ 404037 w 1846176"/>
              <a:gd name="connsiteY4" fmla="*/ 3110 h 417780"/>
              <a:gd name="connsiteX0" fmla="*/ 404037 w 1842709"/>
              <a:gd name="connsiteY0" fmla="*/ 3110 h 417780"/>
              <a:gd name="connsiteX1" fmla="*/ 1841986 w 1842709"/>
              <a:gd name="connsiteY1" fmla="*/ 0 h 417780"/>
              <a:gd name="connsiteX2" fmla="*/ 1842709 w 1842709"/>
              <a:gd name="connsiteY2" fmla="*/ 416432 h 417780"/>
              <a:gd name="connsiteX3" fmla="*/ 0 w 1842709"/>
              <a:gd name="connsiteY3" fmla="*/ 417780 h 417780"/>
              <a:gd name="connsiteX4" fmla="*/ 404037 w 1842709"/>
              <a:gd name="connsiteY4" fmla="*/ 3110 h 4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709" h="417780">
                <a:moveTo>
                  <a:pt x="404037" y="3110"/>
                </a:moveTo>
                <a:lnTo>
                  <a:pt x="1841986" y="0"/>
                </a:lnTo>
                <a:cubicBezTo>
                  <a:pt x="1841986" y="139260"/>
                  <a:pt x="1842709" y="277172"/>
                  <a:pt x="1842709" y="416432"/>
                </a:cubicBezTo>
                <a:lnTo>
                  <a:pt x="0" y="417780"/>
                </a:lnTo>
                <a:lnTo>
                  <a:pt x="404037" y="311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B78C295-F6AF-0766-5951-94E07F831C8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9195516" y="6043781"/>
            <a:ext cx="2324058" cy="637954"/>
          </a:xfrm>
          <a:prstGeom prst="rect">
            <a:avLst/>
          </a:prstGeom>
        </p:spPr>
      </p:pic>
      <p:sp>
        <p:nvSpPr>
          <p:cNvPr id="16" name="Text Placeholder 15">
            <a:extLst>
              <a:ext uri="{FF2B5EF4-FFF2-40B4-BE49-F238E27FC236}">
                <a16:creationId xmlns:a16="http://schemas.microsoft.com/office/drawing/2014/main" id="{41D771CD-00A6-B370-4109-1628F12F6D76}"/>
              </a:ext>
            </a:extLst>
          </p:cNvPr>
          <p:cNvSpPr>
            <a:spLocks noGrp="1"/>
          </p:cNvSpPr>
          <p:nvPr>
            <p:ph type="body" sz="quarter" idx="13" hasCustomPrompt="1"/>
          </p:nvPr>
        </p:nvSpPr>
        <p:spPr>
          <a:xfrm>
            <a:off x="432391" y="2398185"/>
            <a:ext cx="11185525" cy="1725613"/>
          </a:xfrm>
          <a:prstGeom prst="rect">
            <a:avLst/>
          </a:prstGeom>
        </p:spPr>
        <p:txBody>
          <a:bodyPr anchor="ctr"/>
          <a:lstStyle>
            <a:lvl1pPr marL="0" indent="0" algn="ctr">
              <a:buNone/>
              <a:defRPr sz="6000">
                <a:solidFill>
                  <a:schemeClr val="accent6"/>
                </a:solidFill>
                <a:latin typeface="Source Sans Pro SemiBold" panose="020B0603030403020204" pitchFamily="34" charset="0"/>
                <a:ea typeface="Source Sans Pro SemiBold" panose="020B0603030403020204" pitchFamily="34" charset="0"/>
              </a:defRPr>
            </a:lvl1pPr>
            <a:lvl2pPr marL="457200" indent="0" algn="ctr">
              <a:buNone/>
              <a:defRPr sz="4000">
                <a:solidFill>
                  <a:schemeClr val="tx1"/>
                </a:solidFill>
                <a:latin typeface="Source Sans Pro SemiBold" panose="020B0603030403020204" pitchFamily="34" charset="0"/>
                <a:ea typeface="Source Sans Pro SemiBold" panose="020B0603030403020204" pitchFamily="34" charset="0"/>
              </a:defRPr>
            </a:lvl2pPr>
            <a:lvl3pPr marL="914400" indent="0" algn="ctr">
              <a:buNone/>
              <a:defRPr sz="4000">
                <a:solidFill>
                  <a:schemeClr val="tx1"/>
                </a:solidFill>
                <a:latin typeface="Source Sans Pro SemiBold" panose="020B0603030403020204" pitchFamily="34" charset="0"/>
                <a:ea typeface="Source Sans Pro SemiBold" panose="020B0603030403020204" pitchFamily="34" charset="0"/>
              </a:defRPr>
            </a:lvl3pPr>
            <a:lvl4pPr marL="1371600" indent="0" algn="ctr">
              <a:buNone/>
              <a:defRPr sz="4000">
                <a:solidFill>
                  <a:schemeClr val="tx1"/>
                </a:solidFill>
                <a:latin typeface="Source Sans Pro SemiBold" panose="020B0603030403020204" pitchFamily="34" charset="0"/>
                <a:ea typeface="Source Sans Pro SemiBold" panose="020B0603030403020204" pitchFamily="34" charset="0"/>
              </a:defRPr>
            </a:lvl4pPr>
            <a:lvl5pPr marL="1828800" indent="0" algn="ctr">
              <a:buNone/>
              <a:defRPr sz="4000">
                <a:solidFill>
                  <a:schemeClr val="tx1"/>
                </a:solidFill>
                <a:latin typeface="Source Sans Pro SemiBold" panose="020B0603030403020204" pitchFamily="34" charset="0"/>
                <a:ea typeface="Source Sans Pro SemiBold" panose="020B0603030403020204" pitchFamily="34" charset="0"/>
              </a:defRPr>
            </a:lvl5pPr>
          </a:lstStyle>
          <a:p>
            <a:pPr lvl="0"/>
            <a:r>
              <a:rPr lang="en-US"/>
              <a:t>Break Slide Title</a:t>
            </a:r>
          </a:p>
        </p:txBody>
      </p:sp>
      <p:sp>
        <p:nvSpPr>
          <p:cNvPr id="21" name="Rectangle 20">
            <a:extLst>
              <a:ext uri="{FF2B5EF4-FFF2-40B4-BE49-F238E27FC236}">
                <a16:creationId xmlns:a16="http://schemas.microsoft.com/office/drawing/2014/main" id="{21E789DB-F946-9C96-3EAE-971A78C86C2F}"/>
              </a:ext>
            </a:extLst>
          </p:cNvPr>
          <p:cNvSpPr/>
          <p:nvPr/>
        </p:nvSpPr>
        <p:spPr>
          <a:xfrm>
            <a:off x="0" y="-2517"/>
            <a:ext cx="12192000" cy="528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B7CFDCE-46C6-1CB2-5E48-FADD9CAA2ACE}"/>
              </a:ext>
            </a:extLst>
          </p:cNvPr>
          <p:cNvSpPr txBox="1">
            <a:spLocks/>
          </p:cNvSpPr>
          <p:nvPr/>
        </p:nvSpPr>
        <p:spPr>
          <a:xfrm>
            <a:off x="432391" y="636307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ource Sans Pro SemiBold" panose="020B0603030403020204" pitchFamily="34" charset="0"/>
                <a:ea typeface="Source Sans Pro SemiBold" panose="020B06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solidFill>
                  <a:schemeClr val="tx1"/>
                </a:solidFill>
              </a:rPr>
              <a:pPr/>
              <a:t>‹#›</a:t>
            </a:fld>
            <a:endParaRPr lang="en-US">
              <a:solidFill>
                <a:schemeClr val="tx1"/>
              </a:solidFill>
            </a:endParaRPr>
          </a:p>
        </p:txBody>
      </p:sp>
      <p:sp>
        <p:nvSpPr>
          <p:cNvPr id="3" name="Rectangle 4">
            <a:extLst>
              <a:ext uri="{FF2B5EF4-FFF2-40B4-BE49-F238E27FC236}">
                <a16:creationId xmlns:a16="http://schemas.microsoft.com/office/drawing/2014/main" id="{D6212ED3-F3FA-98FD-9550-5B793DBFFBDD}"/>
              </a:ext>
            </a:extLst>
          </p:cNvPr>
          <p:cNvSpPr/>
          <p:nvPr userDrawn="1"/>
        </p:nvSpPr>
        <p:spPr>
          <a:xfrm>
            <a:off x="1034901" y="6081881"/>
            <a:ext cx="8287744" cy="444855"/>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461" h="421759">
                <a:moveTo>
                  <a:pt x="404037" y="7089"/>
                </a:moveTo>
                <a:lnTo>
                  <a:pt x="7857461" y="0"/>
                </a:lnTo>
                <a:lnTo>
                  <a:pt x="7857461" y="421759"/>
                </a:lnTo>
                <a:lnTo>
                  <a:pt x="0" y="421759"/>
                </a:lnTo>
                <a:lnTo>
                  <a:pt x="404037" y="7089"/>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99705F-BFD0-2346-8E67-88C4F2ECA647}"/>
              </a:ext>
            </a:extLst>
          </p:cNvPr>
          <p:cNvSpPr/>
          <p:nvPr userDrawn="1"/>
        </p:nvSpPr>
        <p:spPr>
          <a:xfrm>
            <a:off x="0" y="6243142"/>
            <a:ext cx="12192000" cy="614858"/>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AED4DBE4-1D4B-20EE-0F53-A80E3ED04D9B}"/>
              </a:ext>
            </a:extLst>
          </p:cNvPr>
          <p:cNvSpPr/>
          <p:nvPr userDrawn="1"/>
        </p:nvSpPr>
        <p:spPr>
          <a:xfrm>
            <a:off x="7867650" y="5882896"/>
            <a:ext cx="4324350" cy="980419"/>
          </a:xfrm>
          <a:custGeom>
            <a:avLst/>
            <a:gdLst>
              <a:gd name="connsiteX0" fmla="*/ 0 w 7857461"/>
              <a:gd name="connsiteY0" fmla="*/ 0 h 421759"/>
              <a:gd name="connsiteX1" fmla="*/ 7857461 w 7857461"/>
              <a:gd name="connsiteY1" fmla="*/ 0 h 421759"/>
              <a:gd name="connsiteX2" fmla="*/ 7857461 w 7857461"/>
              <a:gd name="connsiteY2" fmla="*/ 421759 h 421759"/>
              <a:gd name="connsiteX3" fmla="*/ 0 w 7857461"/>
              <a:gd name="connsiteY3" fmla="*/ 421759 h 421759"/>
              <a:gd name="connsiteX4" fmla="*/ 0 w 7857461"/>
              <a:gd name="connsiteY4" fmla="*/ 0 h 421759"/>
              <a:gd name="connsiteX0" fmla="*/ 404037 w 7857461"/>
              <a:gd name="connsiteY0" fmla="*/ 7089 h 421759"/>
              <a:gd name="connsiteX1" fmla="*/ 7857461 w 7857461"/>
              <a:gd name="connsiteY1" fmla="*/ 0 h 421759"/>
              <a:gd name="connsiteX2" fmla="*/ 7857461 w 7857461"/>
              <a:gd name="connsiteY2" fmla="*/ 421759 h 421759"/>
              <a:gd name="connsiteX3" fmla="*/ 0 w 7857461"/>
              <a:gd name="connsiteY3" fmla="*/ 421759 h 421759"/>
              <a:gd name="connsiteX4" fmla="*/ 404037 w 7857461"/>
              <a:gd name="connsiteY4" fmla="*/ 7089 h 421759"/>
              <a:gd name="connsiteX0" fmla="*/ 404037 w 7857461"/>
              <a:gd name="connsiteY0" fmla="*/ 3110 h 417780"/>
              <a:gd name="connsiteX1" fmla="*/ 3401148 w 7857461"/>
              <a:gd name="connsiteY1" fmla="*/ 0 h 417780"/>
              <a:gd name="connsiteX2" fmla="*/ 7857461 w 7857461"/>
              <a:gd name="connsiteY2" fmla="*/ 417780 h 417780"/>
              <a:gd name="connsiteX3" fmla="*/ 0 w 7857461"/>
              <a:gd name="connsiteY3" fmla="*/ 417780 h 417780"/>
              <a:gd name="connsiteX4" fmla="*/ 404037 w 7857461"/>
              <a:gd name="connsiteY4" fmla="*/ 3110 h 417780"/>
              <a:gd name="connsiteX0" fmla="*/ 404037 w 3401149"/>
              <a:gd name="connsiteY0" fmla="*/ 3110 h 417780"/>
              <a:gd name="connsiteX1" fmla="*/ 3401148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3401149"/>
              <a:gd name="connsiteY0" fmla="*/ 3110 h 417780"/>
              <a:gd name="connsiteX1" fmla="*/ 1841986 w 3401149"/>
              <a:gd name="connsiteY1" fmla="*/ 0 h 417780"/>
              <a:gd name="connsiteX2" fmla="*/ 3401149 w 3401149"/>
              <a:gd name="connsiteY2" fmla="*/ 417780 h 417780"/>
              <a:gd name="connsiteX3" fmla="*/ 0 w 3401149"/>
              <a:gd name="connsiteY3" fmla="*/ 417780 h 417780"/>
              <a:gd name="connsiteX4" fmla="*/ 404037 w 3401149"/>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13639 h 417780"/>
              <a:gd name="connsiteX3" fmla="*/ 0 w 1841986"/>
              <a:gd name="connsiteY3" fmla="*/ 417780 h 417780"/>
              <a:gd name="connsiteX4" fmla="*/ 404037 w 1841986"/>
              <a:gd name="connsiteY4" fmla="*/ 3110 h 417780"/>
              <a:gd name="connsiteX0" fmla="*/ 404037 w 1841986"/>
              <a:gd name="connsiteY0" fmla="*/ 3110 h 417780"/>
              <a:gd name="connsiteX1" fmla="*/ 1841986 w 1841986"/>
              <a:gd name="connsiteY1" fmla="*/ 0 h 417780"/>
              <a:gd name="connsiteX2" fmla="*/ 1835775 w 1841986"/>
              <a:gd name="connsiteY2" fmla="*/ 409498 h 417780"/>
              <a:gd name="connsiteX3" fmla="*/ 0 w 1841986"/>
              <a:gd name="connsiteY3" fmla="*/ 417780 h 417780"/>
              <a:gd name="connsiteX4" fmla="*/ 404037 w 1841986"/>
              <a:gd name="connsiteY4" fmla="*/ 3110 h 417780"/>
              <a:gd name="connsiteX0" fmla="*/ 404037 w 1846176"/>
              <a:gd name="connsiteY0" fmla="*/ 3110 h 417780"/>
              <a:gd name="connsiteX1" fmla="*/ 1841986 w 1846176"/>
              <a:gd name="connsiteY1" fmla="*/ 0 h 417780"/>
              <a:gd name="connsiteX2" fmla="*/ 1846176 w 1846176"/>
              <a:gd name="connsiteY2" fmla="*/ 412965 h 417780"/>
              <a:gd name="connsiteX3" fmla="*/ 0 w 1846176"/>
              <a:gd name="connsiteY3" fmla="*/ 417780 h 417780"/>
              <a:gd name="connsiteX4" fmla="*/ 404037 w 1846176"/>
              <a:gd name="connsiteY4" fmla="*/ 3110 h 417780"/>
              <a:gd name="connsiteX0" fmla="*/ 404037 w 1842709"/>
              <a:gd name="connsiteY0" fmla="*/ 3110 h 417780"/>
              <a:gd name="connsiteX1" fmla="*/ 1841986 w 1842709"/>
              <a:gd name="connsiteY1" fmla="*/ 0 h 417780"/>
              <a:gd name="connsiteX2" fmla="*/ 1842709 w 1842709"/>
              <a:gd name="connsiteY2" fmla="*/ 416432 h 417780"/>
              <a:gd name="connsiteX3" fmla="*/ 0 w 1842709"/>
              <a:gd name="connsiteY3" fmla="*/ 417780 h 417780"/>
              <a:gd name="connsiteX4" fmla="*/ 404037 w 1842709"/>
              <a:gd name="connsiteY4" fmla="*/ 3110 h 4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709" h="417780">
                <a:moveTo>
                  <a:pt x="404037" y="3110"/>
                </a:moveTo>
                <a:lnTo>
                  <a:pt x="1841986" y="0"/>
                </a:lnTo>
                <a:cubicBezTo>
                  <a:pt x="1841986" y="139260"/>
                  <a:pt x="1842709" y="277172"/>
                  <a:pt x="1842709" y="416432"/>
                </a:cubicBezTo>
                <a:lnTo>
                  <a:pt x="0" y="417780"/>
                </a:lnTo>
                <a:lnTo>
                  <a:pt x="404037" y="311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4E54D72-A8DD-5EC8-5890-99499B07C3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195516" y="6038466"/>
            <a:ext cx="2324058" cy="637954"/>
          </a:xfrm>
          <a:prstGeom prst="rect">
            <a:avLst/>
          </a:prstGeom>
        </p:spPr>
      </p:pic>
    </p:spTree>
    <p:extLst>
      <p:ext uri="{BB962C8B-B14F-4D97-AF65-F5344CB8AC3E}">
        <p14:creationId xmlns:p14="http://schemas.microsoft.com/office/powerpoint/2010/main" val="170404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046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893552" y="683994"/>
            <a:ext cx="2404892"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2993502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22, 2025</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6709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96B854B8-A2FC-3842-9F94-7A6835489AD3}" type="datetime4">
              <a:rPr lang="en-US"/>
              <a:pPr>
                <a:defRPr/>
              </a:pPr>
              <a:t>April 22,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302309931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9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893552" y="683994"/>
            <a:ext cx="2404892"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1109003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22, 2025</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687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96B854B8-A2FC-3842-9F94-7A6835489AD3}" type="datetime4">
              <a:rPr lang="en-US"/>
              <a:pPr>
                <a:defRPr/>
              </a:pPr>
              <a:t>April 22,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187858826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fld id="{96B854B8-A2FC-3842-9F94-7A6835489AD3}" type="datetime4">
              <a:rPr lang="en-US"/>
              <a:pPr>
                <a:defRPr/>
              </a:pPr>
              <a:t>April 22, 2025</a:t>
            </a:fld>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33319616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066795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32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893552" y="683994"/>
            <a:ext cx="2404892"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722020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4945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FC968-D9FB-4AC0-B377-D44EAE0FB1E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422568-6FD3-425E-A05B-2649BC63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5E5BC6-0A73-4564-97B1-A203001E3608}"/>
              </a:ext>
            </a:extLst>
          </p:cNvPr>
          <p:cNvSpPr>
            <a:spLocks noGrp="1"/>
          </p:cNvSpPr>
          <p:nvPr>
            <p:ph type="sldNum" sz="quarter" idx="12"/>
          </p:nvPr>
        </p:nvSpPr>
        <p:spPr/>
        <p:txBody>
          <a:bodyPr/>
          <a:lstStyle>
            <a:lvl1pPr>
              <a:defRPr/>
            </a:lvl1pPr>
          </a:lstStyle>
          <a:p>
            <a:pPr>
              <a:defRPr/>
            </a:pPr>
            <a:fld id="{5E727900-ED4D-4955-82B7-AB7E56E30F27}" type="slidenum">
              <a:rPr lang="en-US"/>
              <a:pPr>
                <a:defRPr/>
              </a:pPr>
              <a:t>‹#›</a:t>
            </a:fld>
            <a:endParaRPr lang="en-US"/>
          </a:p>
        </p:txBody>
      </p:sp>
    </p:spTree>
    <p:extLst>
      <p:ext uri="{BB962C8B-B14F-4D97-AF65-F5344CB8AC3E}">
        <p14:creationId xmlns:p14="http://schemas.microsoft.com/office/powerpoint/2010/main" val="325151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4084947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op Headlin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a:xfrm>
            <a:off x="838200" y="2117126"/>
            <a:ext cx="10515600" cy="3915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hasCustomPrompt="1"/>
          </p:nvPr>
        </p:nvSpPr>
        <p:spPr>
          <a:xfrm>
            <a:off x="838200" y="1226721"/>
            <a:ext cx="10515600" cy="793238"/>
          </a:xfrm>
          <a:solidFill>
            <a:schemeClr val="tx2"/>
          </a:solidFill>
        </p:spPr>
        <p:txBody>
          <a:bodyPr anchor="ctr">
            <a:normAutofit/>
          </a:bodyPr>
          <a:lstStyle>
            <a:lvl1pPr marL="0" indent="0" algn="ctr">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headline</a:t>
            </a:r>
          </a:p>
        </p:txBody>
      </p:sp>
    </p:spTree>
    <p:extLst>
      <p:ext uri="{BB962C8B-B14F-4D97-AF65-F5344CB8AC3E}">
        <p14:creationId xmlns:p14="http://schemas.microsoft.com/office/powerpoint/2010/main" val="248880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67805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22,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13163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8" name="Text Placeholder 7">
            <a:extLst>
              <a:ext uri="{FF2B5EF4-FFF2-40B4-BE49-F238E27FC236}">
                <a16:creationId xmlns:a16="http://schemas.microsoft.com/office/drawing/2014/main" id="{CC56B4C0-4189-89E7-2546-8BEB65915C94}"/>
              </a:ext>
            </a:extLst>
          </p:cNvPr>
          <p:cNvSpPr>
            <a:spLocks noGrp="1"/>
          </p:cNvSpPr>
          <p:nvPr>
            <p:ph type="body" sz="quarter" idx="19"/>
          </p:nvPr>
        </p:nvSpPr>
        <p:spPr>
          <a:xfrm>
            <a:off x="740833" y="1123951"/>
            <a:ext cx="5355167" cy="530225"/>
          </a:xfrm>
        </p:spPr>
        <p:txBody>
          <a:bodyPr>
            <a:normAutofit/>
          </a:bodyPr>
          <a:lstStyle>
            <a:lvl1pPr marL="0" indent="0">
              <a:buNone/>
              <a:defRPr sz="2000" b="1">
                <a:solidFill>
                  <a:schemeClr val="tx2"/>
                </a:solidFill>
                <a:latin typeface="Source Sans Pro" panose="020B0503030403020204" pitchFamily="34" charset="0"/>
                <a:ea typeface="Source Sans Pro" panose="020B0503030403020204" pitchFamily="34" charset="0"/>
              </a:defRPr>
            </a:lvl1pPr>
            <a:lvl2pPr marL="342875" indent="0">
              <a:buNone/>
              <a:defRPr/>
            </a:lvl2pPr>
          </a:lstStyle>
          <a:p>
            <a:pPr lvl="0"/>
            <a:r>
              <a:rPr lang="en-US"/>
              <a:t>Click to edit Master text styles</a:t>
            </a:r>
          </a:p>
        </p:txBody>
      </p:sp>
      <p:sp>
        <p:nvSpPr>
          <p:cNvPr id="3" name="Date Placeholder 2">
            <a:extLst>
              <a:ext uri="{FF2B5EF4-FFF2-40B4-BE49-F238E27FC236}">
                <a16:creationId xmlns:a16="http://schemas.microsoft.com/office/drawing/2014/main" id="{B66176FF-F4F9-A874-370F-59302F9C2E96}"/>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A80F6289-FBC0-432C-AAAC-FAE984468793}"/>
              </a:ext>
            </a:extLst>
          </p:cNvPr>
          <p:cNvSpPr>
            <a:spLocks noGrp="1"/>
          </p:cNvSpPr>
          <p:nvPr>
            <p:ph type="ftr" sz="quarter" idx="26"/>
          </p:nvPr>
        </p:nvSpPr>
        <p:spPr/>
        <p:txBody>
          <a:bodyPr/>
          <a:lstStyle/>
          <a:p>
            <a:r>
              <a:rPr lang="en-US"/>
              <a:t>INTERNAL USE ONLY</a:t>
            </a:r>
          </a:p>
        </p:txBody>
      </p:sp>
      <p:sp>
        <p:nvSpPr>
          <p:cNvPr id="10" name="Slide Number Placeholder 9">
            <a:extLst>
              <a:ext uri="{FF2B5EF4-FFF2-40B4-BE49-F238E27FC236}">
                <a16:creationId xmlns:a16="http://schemas.microsoft.com/office/drawing/2014/main" id="{D323973C-A0C4-17AC-5254-8246020D24E7}"/>
              </a:ext>
            </a:extLst>
          </p:cNvPr>
          <p:cNvSpPr>
            <a:spLocks noGrp="1"/>
          </p:cNvSpPr>
          <p:nvPr>
            <p:ph type="sldNum" sz="quarter" idx="27"/>
          </p:nvPr>
        </p:nvSpPr>
        <p:spPr/>
        <p:txBody>
          <a:bodyPr/>
          <a:lstStyle/>
          <a:p>
            <a:fld id="{B1AB44B9-F1EC-4F4B-88D4-413245C9CD3E}" type="slidenum">
              <a:rPr lang="en-US" smtClean="0"/>
              <a:pPr/>
              <a:t>‹#›</a:t>
            </a:fld>
            <a:endParaRPr lang="en-US"/>
          </a:p>
        </p:txBody>
      </p:sp>
    </p:spTree>
    <p:extLst>
      <p:ext uri="{BB962C8B-B14F-4D97-AF65-F5344CB8AC3E}">
        <p14:creationId xmlns:p14="http://schemas.microsoft.com/office/powerpoint/2010/main" val="7975119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18" name="Table Placeholder 17">
            <a:extLst>
              <a:ext uri="{FF2B5EF4-FFF2-40B4-BE49-F238E27FC236}">
                <a16:creationId xmlns:a16="http://schemas.microsoft.com/office/drawing/2014/main" id="{A519B752-B954-B23A-450D-B35E6473A066}"/>
              </a:ext>
            </a:extLst>
          </p:cNvPr>
          <p:cNvSpPr>
            <a:spLocks noGrp="1"/>
          </p:cNvSpPr>
          <p:nvPr>
            <p:ph type="tbl" sz="quarter" idx="23"/>
          </p:nvPr>
        </p:nvSpPr>
        <p:spPr>
          <a:xfrm>
            <a:off x="740828" y="1114629"/>
            <a:ext cx="5355167" cy="1380744"/>
          </a:xfrm>
        </p:spPr>
        <p:txBody>
          <a:bodyPr/>
          <a:lstStyle/>
          <a:p>
            <a:endParaRPr lang="en-US"/>
          </a:p>
        </p:txBody>
      </p:sp>
      <p:sp>
        <p:nvSpPr>
          <p:cNvPr id="19" name="Table Placeholder 17">
            <a:extLst>
              <a:ext uri="{FF2B5EF4-FFF2-40B4-BE49-F238E27FC236}">
                <a16:creationId xmlns:a16="http://schemas.microsoft.com/office/drawing/2014/main" id="{D21544FC-BDBD-D141-9693-2FA1ED6753A4}"/>
              </a:ext>
            </a:extLst>
          </p:cNvPr>
          <p:cNvSpPr>
            <a:spLocks noGrp="1"/>
          </p:cNvSpPr>
          <p:nvPr>
            <p:ph type="tbl" sz="quarter" idx="24"/>
          </p:nvPr>
        </p:nvSpPr>
        <p:spPr>
          <a:xfrm>
            <a:off x="740828" y="4265221"/>
            <a:ext cx="5355167" cy="1380744"/>
          </a:xfrm>
        </p:spPr>
        <p:txBody>
          <a:bodyPr/>
          <a:lstStyle/>
          <a:p>
            <a:endParaRPr lang="en-US"/>
          </a:p>
        </p:txBody>
      </p:sp>
      <p:sp>
        <p:nvSpPr>
          <p:cNvPr id="3" name="Date Placeholder 2">
            <a:extLst>
              <a:ext uri="{FF2B5EF4-FFF2-40B4-BE49-F238E27FC236}">
                <a16:creationId xmlns:a16="http://schemas.microsoft.com/office/drawing/2014/main" id="{B66176FF-F4F9-A874-370F-59302F9C2E96}"/>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A80F6289-FBC0-432C-AAAC-FAE984468793}"/>
              </a:ext>
            </a:extLst>
          </p:cNvPr>
          <p:cNvSpPr>
            <a:spLocks noGrp="1"/>
          </p:cNvSpPr>
          <p:nvPr>
            <p:ph type="ftr" sz="quarter" idx="26"/>
          </p:nvPr>
        </p:nvSpPr>
        <p:spPr/>
        <p:txBody>
          <a:bodyPr/>
          <a:lstStyle/>
          <a:p>
            <a:r>
              <a:rPr lang="en-US"/>
              <a:t>INTERNAL USE ONLY</a:t>
            </a:r>
          </a:p>
        </p:txBody>
      </p:sp>
      <p:sp>
        <p:nvSpPr>
          <p:cNvPr id="10" name="Slide Number Placeholder 9">
            <a:extLst>
              <a:ext uri="{FF2B5EF4-FFF2-40B4-BE49-F238E27FC236}">
                <a16:creationId xmlns:a16="http://schemas.microsoft.com/office/drawing/2014/main" id="{D323973C-A0C4-17AC-5254-8246020D24E7}"/>
              </a:ext>
            </a:extLst>
          </p:cNvPr>
          <p:cNvSpPr>
            <a:spLocks noGrp="1"/>
          </p:cNvSpPr>
          <p:nvPr>
            <p:ph type="sldNum" sz="quarter" idx="27"/>
          </p:nvPr>
        </p:nvSpPr>
        <p:spPr/>
        <p:txBody>
          <a:bodyPr/>
          <a:lstStyle/>
          <a:p>
            <a:fld id="{B1AB44B9-F1EC-4F4B-88D4-413245C9CD3E}" type="slidenum">
              <a:rPr lang="en-US" smtClean="0"/>
              <a:pPr/>
              <a:t>‹#›</a:t>
            </a:fld>
            <a:endParaRPr lang="en-US"/>
          </a:p>
        </p:txBody>
      </p:sp>
      <p:sp>
        <p:nvSpPr>
          <p:cNvPr id="13" name="Picture Placeholder 12">
            <a:extLst>
              <a:ext uri="{FF2B5EF4-FFF2-40B4-BE49-F238E27FC236}">
                <a16:creationId xmlns:a16="http://schemas.microsoft.com/office/drawing/2014/main" id="{B691150D-182D-85FF-36B5-F7ED447C4126}"/>
              </a:ext>
            </a:extLst>
          </p:cNvPr>
          <p:cNvSpPr>
            <a:spLocks noGrp="1"/>
          </p:cNvSpPr>
          <p:nvPr>
            <p:ph type="pic" sz="quarter" idx="28"/>
          </p:nvPr>
        </p:nvSpPr>
        <p:spPr>
          <a:xfrm>
            <a:off x="6501693" y="2670048"/>
            <a:ext cx="5120640" cy="1517904"/>
          </a:xfrm>
        </p:spPr>
        <p:txBody>
          <a:bodyPr/>
          <a:lstStyle/>
          <a:p>
            <a:endParaRPr lang="en-US"/>
          </a:p>
        </p:txBody>
      </p:sp>
      <p:sp>
        <p:nvSpPr>
          <p:cNvPr id="5" name="Table Placeholder 17">
            <a:extLst>
              <a:ext uri="{FF2B5EF4-FFF2-40B4-BE49-F238E27FC236}">
                <a16:creationId xmlns:a16="http://schemas.microsoft.com/office/drawing/2014/main" id="{765F7055-AAFB-CE9E-CAE2-7D00B2F92878}"/>
              </a:ext>
            </a:extLst>
          </p:cNvPr>
          <p:cNvSpPr>
            <a:spLocks noGrp="1"/>
          </p:cNvSpPr>
          <p:nvPr>
            <p:ph type="tbl" sz="quarter" idx="29"/>
          </p:nvPr>
        </p:nvSpPr>
        <p:spPr>
          <a:xfrm>
            <a:off x="740828" y="2707985"/>
            <a:ext cx="5355167" cy="1380744"/>
          </a:xfrm>
        </p:spPr>
        <p:txBody>
          <a:bodyPr/>
          <a:lstStyle/>
          <a:p>
            <a:endParaRPr lang="en-US"/>
          </a:p>
        </p:txBody>
      </p:sp>
      <p:sp>
        <p:nvSpPr>
          <p:cNvPr id="7" name="Picture Placeholder 12">
            <a:extLst>
              <a:ext uri="{FF2B5EF4-FFF2-40B4-BE49-F238E27FC236}">
                <a16:creationId xmlns:a16="http://schemas.microsoft.com/office/drawing/2014/main" id="{3DCF7207-7251-A70A-DD26-C8E6B210819B}"/>
              </a:ext>
            </a:extLst>
          </p:cNvPr>
          <p:cNvSpPr>
            <a:spLocks noGrp="1"/>
          </p:cNvSpPr>
          <p:nvPr>
            <p:ph type="pic" sz="quarter" idx="31"/>
          </p:nvPr>
        </p:nvSpPr>
        <p:spPr>
          <a:xfrm>
            <a:off x="6501693" y="4236260"/>
            <a:ext cx="5120640" cy="1517904"/>
          </a:xfrm>
        </p:spPr>
        <p:txBody>
          <a:bodyPr/>
          <a:lstStyle/>
          <a:p>
            <a:endParaRPr lang="en-US"/>
          </a:p>
        </p:txBody>
      </p:sp>
      <p:sp>
        <p:nvSpPr>
          <p:cNvPr id="11" name="Picture Placeholder 12">
            <a:extLst>
              <a:ext uri="{FF2B5EF4-FFF2-40B4-BE49-F238E27FC236}">
                <a16:creationId xmlns:a16="http://schemas.microsoft.com/office/drawing/2014/main" id="{BE624CFB-AF09-BB08-0DB4-FE691ECAAB30}"/>
              </a:ext>
            </a:extLst>
          </p:cNvPr>
          <p:cNvSpPr>
            <a:spLocks noGrp="1"/>
          </p:cNvSpPr>
          <p:nvPr>
            <p:ph type="pic" sz="quarter" idx="32"/>
          </p:nvPr>
        </p:nvSpPr>
        <p:spPr>
          <a:xfrm>
            <a:off x="6501693" y="1114629"/>
            <a:ext cx="5120640" cy="1517904"/>
          </a:xfrm>
        </p:spPr>
        <p:txBody>
          <a:bodyPr/>
          <a:lstStyle/>
          <a:p>
            <a:endParaRPr lang="en-US"/>
          </a:p>
        </p:txBody>
      </p:sp>
    </p:spTree>
    <p:extLst>
      <p:ext uri="{BB962C8B-B14F-4D97-AF65-F5344CB8AC3E}">
        <p14:creationId xmlns:p14="http://schemas.microsoft.com/office/powerpoint/2010/main" val="33987968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op Headlin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a:xfrm>
            <a:off x="838200" y="2117126"/>
            <a:ext cx="10515600" cy="3915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endParaRPr lang="en-US"/>
          </a:p>
        </p:txBody>
      </p:sp>
      <p:sp>
        <p:nvSpPr>
          <p:cNvPr id="9" name="Footer Placeholder 5"/>
          <p:cNvSpPr>
            <a:spLocks noGrp="1"/>
          </p:cNvSpPr>
          <p:nvPr>
            <p:ph type="ftr" sz="quarter" idx="11"/>
          </p:nvPr>
        </p:nvSpPr>
        <p:spPr>
          <a:xfrm>
            <a:off x="4038600" y="6194300"/>
            <a:ext cx="4114800" cy="365125"/>
          </a:xfrm>
        </p:spPr>
        <p:txBody>
          <a:bodyPr/>
          <a:lstStyle/>
          <a:p>
            <a:r>
              <a:rPr lang="en-US"/>
              <a:t>INTERNAL – PRE-DECISIONAL – DO NOT SHARE</a:t>
            </a:r>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hasCustomPrompt="1"/>
          </p:nvPr>
        </p:nvSpPr>
        <p:spPr>
          <a:xfrm>
            <a:off x="838200" y="1226721"/>
            <a:ext cx="10515600" cy="793238"/>
          </a:xfrm>
          <a:solidFill>
            <a:schemeClr val="tx2"/>
          </a:solidFill>
        </p:spPr>
        <p:txBody>
          <a:bodyPr anchor="ctr">
            <a:normAutofit/>
          </a:bodyPr>
          <a:lstStyle>
            <a:lvl1pPr marL="0" indent="0" algn="ctr">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headline</a:t>
            </a:r>
          </a:p>
        </p:txBody>
      </p:sp>
    </p:spTree>
    <p:extLst>
      <p:ext uri="{BB962C8B-B14F-4D97-AF65-F5344CB8AC3E}">
        <p14:creationId xmlns:p14="http://schemas.microsoft.com/office/powerpoint/2010/main" val="394110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9.xml"/><Relationship Id="rId7" Type="http://schemas.openxmlformats.org/officeDocument/2006/relationships/image" Target="../media/image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4" cstate="screen">
            <a:extLst>
              <a:ext uri="{28A0092B-C50C-407E-A947-70E740481C1C}">
                <a14:useLocalDpi xmlns:a14="http://schemas.microsoft.com/office/drawing/2010/main" val="0"/>
              </a:ext>
            </a:extLst>
          </a:blip>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184"/>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22, 2025</a:t>
            </a:fld>
            <a:endParaRPr lang="en-US"/>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50" r:id="rId3"/>
    <p:sldLayoutId id="2147483669" r:id="rId4"/>
    <p:sldLayoutId id="2147483670" r:id="rId5"/>
    <p:sldLayoutId id="2147483671" r:id="rId6"/>
    <p:sldLayoutId id="2147483673" r:id="rId7"/>
    <p:sldLayoutId id="2147483674" r:id="rId8"/>
    <p:sldLayoutId id="2147483675" r:id="rId9"/>
    <p:sldLayoutId id="2147483935" r:id="rId10"/>
    <p:sldLayoutId id="2147483936" r:id="rId11"/>
    <p:sldLayoutId id="2147483937" r:id="rId12"/>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2"/>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r>
              <a:rPr lang="en-US"/>
              <a:t>INTERNAL USE ONLY</a:t>
            </a:r>
          </a:p>
        </p:txBody>
      </p:sp>
      <p:sp>
        <p:nvSpPr>
          <p:cNvPr id="10" name="Rectangle 9" descr="&quot;&quot;"/>
          <p:cNvSpPr/>
          <p:nvPr userDrawn="1"/>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quot;&quot;"/>
          <p:cNvGrpSpPr/>
          <p:nvPr userDrawn="1"/>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descr="&quot;&quot;"/>
          <p:cNvSpPr/>
          <p:nvPr userDrawn="1"/>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146663" y="6448922"/>
            <a:ext cx="356632"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endParaRPr lang="en-US"/>
          </a:p>
        </p:txBody>
      </p:sp>
    </p:spTree>
    <p:extLst>
      <p:ext uri="{BB962C8B-B14F-4D97-AF65-F5344CB8AC3E}">
        <p14:creationId xmlns:p14="http://schemas.microsoft.com/office/powerpoint/2010/main" val="99551667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Lst>
  <p:hf hd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184"/>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22, 2025</a:t>
            </a:fld>
            <a:endParaRPr lang="en-US"/>
          </a:p>
        </p:txBody>
      </p:sp>
    </p:spTree>
    <p:extLst>
      <p:ext uri="{BB962C8B-B14F-4D97-AF65-F5344CB8AC3E}">
        <p14:creationId xmlns:p14="http://schemas.microsoft.com/office/powerpoint/2010/main" val="285943929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184"/>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22, 2025</a:t>
            </a:fld>
            <a:endParaRPr lang="en-US"/>
          </a:p>
        </p:txBody>
      </p:sp>
    </p:spTree>
    <p:extLst>
      <p:ext uri="{BB962C8B-B14F-4D97-AF65-F5344CB8AC3E}">
        <p14:creationId xmlns:p14="http://schemas.microsoft.com/office/powerpoint/2010/main" val="1261810298"/>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184"/>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endParaRPr lang="en-US"/>
          </a:p>
        </p:txBody>
      </p:sp>
    </p:spTree>
    <p:extLst>
      <p:ext uri="{BB962C8B-B14F-4D97-AF65-F5344CB8AC3E}">
        <p14:creationId xmlns:p14="http://schemas.microsoft.com/office/powerpoint/2010/main" val="148382442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ba.gov/document/support--servicing-liquidation-actions-7a-lender-matrix" TargetMode="External"/><Relationship Id="rId2" Type="http://schemas.openxmlformats.org/officeDocument/2006/relationships/notesSlide" Target="../notesSlides/notesSlide103.xml"/><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3" Type="http://schemas.openxmlformats.org/officeDocument/2006/relationships/hyperlink" Target="https://www.sba.gov/document/sop-50-57-7a-loan-servicing-and-liquidation" TargetMode="External"/><Relationship Id="rId2" Type="http://schemas.openxmlformats.org/officeDocument/2006/relationships/notesSlide" Target="../notesSlides/notesSlide104.xml"/><Relationship Id="rId1" Type="http://schemas.openxmlformats.org/officeDocument/2006/relationships/slideLayout" Target="../slideLayouts/slideLayout36.xml"/><Relationship Id="rId5" Type="http://schemas.openxmlformats.org/officeDocument/2006/relationships/hyperlink" Target="https://www.sba.gov/document/sop-50-10-lender-development-company-loan-programs" TargetMode="External"/><Relationship Id="rId4" Type="http://schemas.openxmlformats.org/officeDocument/2006/relationships/hyperlink" Target="https://www.sba.gov/document/support--servicing-liquidation-actions-7a-lender-matrix"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teams.microsoft.com/l/meetup-join/19%3ameeting_N2Y4M2E1ZGYtZDUwOC00NzQyLWEyMWMtZDIxNjc0ZmE3OTRj%40thread.v2/0?context=%7B%22Tid%22%3A%223c89fd8a-7f68-4667-aa15-41ebf2208961%22%2C%22Oid%22%3A%2246342e30-2c97-4fb7-abef-a13f3388208b%22%2C%22IsBroadcastMeeting%22%3Atrue%2C%22role%22%3A%22a%22%7D&amp;btype=a&amp;role=a" TargetMode="External"/><Relationship Id="rId7" Type="http://schemas.openxmlformats.org/officeDocument/2006/relationships/hyperlink" Target="https://gcc02.safelinks.protection.outlook.com/ap/t-59584e83/?url=https%3A%2F%2Fteams.microsoft.com%2Fl%2Fmeetup-join%2F19%253ameeting_N2EyYWVlZDUtYWExMi00M2FhLWFjMGUtYmQ0NzJlZjZmMTY1%2540thread.v2%2F0%3Fcontext%3D%257B%2522Tid%2522%253A%25223c89fd8a-7f68-4667-aa15-41ebf2208961%2522%252C%2522Oid%2522%253A%252268475c28-7e65-4615-a3f9-884a2defab69%2522%252C%2522IsBroadcastMeeting%2522%253Atrue%252C%2522role%2522%253A%2522a%2522%257D%26btype%3Da%26role%3Da&amp;data=05%7C02%7CRandall.Puckett%40sba.gov%7Ca672ab4fdcfc48579d5908dce4b34d5b%7C3c89fd8a7f684667aa1541ebf2208961%7C1%7C0%7C638636705972894853%7CUnknown%7CTWFpbGZsb3d8eyJWIjoiMC4wLjAwMDAiLCJQIjoiV2luMzIiLCJBTiI6Ik1haWwiLCJXVCI6Mn0%3D%7C0%7C%7C%7C&amp;sdata=2aHYyGWurMBsg0lWq1CH3daifzXxidzxIju0ylZBRN4%3D&amp;reserved=0"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hyperlink" Target="https://gcc02.safelinks.protection.outlook.com/ap/t-59584e83/?url=https%3A%2F%2Fteams.microsoft.com%2Fl%2Fmeetup-join%2F19%253ameeting_ODhhMWU1NzItOTY4Yi00MzI0LTlkNWMtNjRhNDBhYmU5MWVj%2540thread.v2%2F0%3Fcontext%3D%257B%2522Tid%2522%253A%25223c89fd8a-7f68-4667-aa15-41ebf2208961%2522%252C%2522Oid%2522%253A%252268475c28-7e65-4615-a3f9-884a2defab69%2522%252C%2522IsBroadcastMeeting%2522%253Atrue%252C%2522role%2522%253A%2522a%2522%257D%26btype%3Da%26role%3Da&amp;data=05%7C02%7CRandall.Puckett%40sba.gov%7Ca672ab4fdcfc48579d5908dce4b34d5b%7C3c89fd8a7f684667aa1541ebf2208961%7C1%7C0%7C638636705972878129%7CUnknown%7CTWFpbGZsb3d8eyJWIjoiMC4wLjAwMDAiLCJQIjoiV2luMzIiLCJBTiI6Ik1haWwiLCJXVCI6Mn0%3D%7C0%7C%7C%7C&amp;sdata=nt%2B%2BnYoe8Ypbj704mrFHLed0HiMD8oyHDZQHlbe%2BK3I%3D&amp;reserved=0" TargetMode="External"/><Relationship Id="rId5" Type="http://schemas.openxmlformats.org/officeDocument/2006/relationships/hyperlink" Target="https://gcc02.safelinks.protection.outlook.com/ap/t-59584e83/?url=https%3A%2F%2Fteams.microsoft.com%2Fl%2Fmeetup-join%2F19%253ameeting_ZmM4NmYxOTUtZjA5ZC00NmVjLTlhZTUtZDAzMDc5ZTZmZjg1%2540thread.v2%2F0%3Fcontext%3D%257B%2522Tid%2522%253A%25223c89fd8a-7f68-4667-aa15-41ebf2208961%2522%252C%2522Oid%2522%253A%252268475c28-7e65-4615-a3f9-884a2defab69%2522%252C%2522IsBroadcastMeeting%2522%253Atrue%252C%2522role%2522%253A%2522a%2522%257D%26btype%3Da%26role%3Da&amp;data=05%7C02%7CRandall.Puckett%40sba.gov%7Ca672ab4fdcfc48579d5908dce4b34d5b%7C3c89fd8a7f684667aa1541ebf2208961%7C1%7C0%7C638636705972862521%7CUnknown%7CTWFpbGZsb3d8eyJWIjoiMC4wLjAwMDAiLCJQIjoiV2luMzIiLCJBTiI6Ik1haWwiLCJXVCI6Mn0%3D%7C0%7C%7C%7C&amp;sdata=ijxu3Zq8oFHNquME6SLqq1Fccr%2Bhtt5nqk4Ku63sByc%3D&amp;reserved=0" TargetMode="External"/><Relationship Id="rId4" Type="http://schemas.openxmlformats.org/officeDocument/2006/relationships/hyperlink" Target="https://teams.microsoft.com/l/meetup-join/19%3ameeting_YTIzZjVmYmEtMmZlNi00NjQ3LWEyZDMtNjY4ZGRkNTU0MTM4%40thread.v2/0?context=%7B%22Tid%22%3A%223c89fd8a-7f68-4667-aa15-41ebf2208961%22%2C%22Oid%22%3A%2246342e30-2c97-4fb7-abef-a13f3388208b%22%2C%22IsBroadcastMeeting%22%3Atrue%2C%22role%22%3A%22a%22%7D&amp;btype=a&amp;role=a"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www.sba.gov/document/sop-50-56-1-lender-participation-requirements" TargetMode="External"/><Relationship Id="rId13" Type="http://schemas.openxmlformats.org/officeDocument/2006/relationships/hyperlink" Target="mailto:FSC.servicing@sba.gov" TargetMode="External"/><Relationship Id="rId3" Type="http://schemas.openxmlformats.org/officeDocument/2006/relationships/hyperlink" Target="https://www.govinfo.gov/content/pkg/COMPS-1834/pdf/COMPS-1834.pdf" TargetMode="External"/><Relationship Id="rId7" Type="http://schemas.openxmlformats.org/officeDocument/2006/relationships/hyperlink" Target="https://www.sba.gov/document/sop-50-10-lender-development-company-loan-programs" TargetMode="External"/><Relationship Id="rId12" Type="http://schemas.openxmlformats.org/officeDocument/2006/relationships/hyperlink" Target="mailto:7aquestions@sba.gov" TargetMode="External"/><Relationship Id="rId17" Type="http://schemas.openxmlformats.org/officeDocument/2006/relationships/hyperlink" Target="https://www.sba.gov/about-sba/sba-locations/sba-district-offices" TargetMode="External"/><Relationship Id="rId2" Type="http://schemas.openxmlformats.org/officeDocument/2006/relationships/notesSlide" Target="../notesSlides/notesSlide109.xml"/><Relationship Id="rId16" Type="http://schemas.openxmlformats.org/officeDocument/2006/relationships/hyperlink" Target="https://catran.sba.gov/ftadistapps/ftawiki/index.cfm" TargetMode="External"/><Relationship Id="rId1" Type="http://schemas.openxmlformats.org/officeDocument/2006/relationships/slideLayout" Target="../slideLayouts/slideLayout21.xml"/><Relationship Id="rId6" Type="http://schemas.openxmlformats.org/officeDocument/2006/relationships/hyperlink" Target="https://www.ecfr.gov/current/title-13/part-103" TargetMode="External"/><Relationship Id="rId11" Type="http://schemas.openxmlformats.org/officeDocument/2006/relationships/hyperlink" Target="https://www.sba.gov/partners/lenders/training-demand" TargetMode="External"/><Relationship Id="rId5" Type="http://schemas.openxmlformats.org/officeDocument/2006/relationships/hyperlink" Target="https://www.ecfr.gov/current/title-13/part-121" TargetMode="External"/><Relationship Id="rId15" Type="http://schemas.openxmlformats.org/officeDocument/2006/relationships/hyperlink" Target="http://www.sba.gov/document" TargetMode="External"/><Relationship Id="rId10" Type="http://schemas.openxmlformats.org/officeDocument/2006/relationships/hyperlink" Target="https://www.sba.gov/document/support--servicing-liquidation-actions-7a-lender-matrix" TargetMode="External"/><Relationship Id="rId4" Type="http://schemas.openxmlformats.org/officeDocument/2006/relationships/hyperlink" Target="https://www.ecfr.gov/current/title-13/part-120" TargetMode="External"/><Relationship Id="rId9" Type="http://schemas.openxmlformats.org/officeDocument/2006/relationships/hyperlink" Target="https://www.sba.gov/document/sop-50-57-7a-loan-servicing-liquidation" TargetMode="External"/><Relationship Id="rId14" Type="http://schemas.openxmlformats.org/officeDocument/2006/relationships/hyperlink" Target="mailto:LRSC.servicing@sba.gov" TargetMode="External"/></Relationships>
</file>

<file path=ppt/slides/_rels/slide115.xml.rels><?xml version="1.0" encoding="UTF-8" standalone="yes"?>
<Relationships xmlns="http://schemas.openxmlformats.org/package/2006/relationships"><Relationship Id="rId13" Type="http://schemas.openxmlformats.org/officeDocument/2006/relationships/hyperlink" Target="mailto:Twila.Johnson@sba.gov" TargetMode="External"/><Relationship Id="rId18" Type="http://schemas.openxmlformats.org/officeDocument/2006/relationships/hyperlink" Target="mailto:secondarymarketliq@sba.gov" TargetMode="External"/><Relationship Id="rId26" Type="http://schemas.openxmlformats.org/officeDocument/2006/relationships/hyperlink" Target="mailto:LRSC.ExpressPurchase@sba.gov" TargetMode="External"/><Relationship Id="rId39" Type="http://schemas.openxmlformats.org/officeDocument/2006/relationships/hyperlink" Target="mailto:ARCloanmod@sba.gov" TargetMode="External"/><Relationship Id="rId21" Type="http://schemas.openxmlformats.org/officeDocument/2006/relationships/hyperlink" Target="mailto:SBAChargeoff@sba.gov" TargetMode="External"/><Relationship Id="rId34" Type="http://schemas.openxmlformats.org/officeDocument/2006/relationships/hyperlink" Target="mailto:Salvador.DelCampo@sba.gov" TargetMode="External"/><Relationship Id="rId7" Type="http://schemas.openxmlformats.org/officeDocument/2006/relationships/hyperlink" Target="mailto:7aComplianceCheck@sba.gov" TargetMode="External"/><Relationship Id="rId12" Type="http://schemas.openxmlformats.org/officeDocument/2006/relationships/hyperlink" Target="mailto:Paul.Kirwin@sba.gov" TargetMode="External"/><Relationship Id="rId17" Type="http://schemas.openxmlformats.org/officeDocument/2006/relationships/hyperlink" Target="mailto:fsc.servicing@sba.gov" TargetMode="External"/><Relationship Id="rId25" Type="http://schemas.openxmlformats.org/officeDocument/2006/relationships/hyperlink" Target="mailto:lrsc.customerservice@sba.gov" TargetMode="External"/><Relationship Id="rId33" Type="http://schemas.openxmlformats.org/officeDocument/2006/relationships/hyperlink" Target="mailto:fsc.purchasing@sba.gov" TargetMode="External"/><Relationship Id="rId38" Type="http://schemas.openxmlformats.org/officeDocument/2006/relationships/hyperlink" Target="mailto:Katherine.Ayala@sba.gov" TargetMode="External"/><Relationship Id="rId2" Type="http://schemas.openxmlformats.org/officeDocument/2006/relationships/notesSlide" Target="../notesSlides/notesSlide110.xml"/><Relationship Id="rId16" Type="http://schemas.openxmlformats.org/officeDocument/2006/relationships/hyperlink" Target="mailto:vanessa.piccioni@sba.gov" TargetMode="External"/><Relationship Id="rId20" Type="http://schemas.openxmlformats.org/officeDocument/2006/relationships/hyperlink" Target="mailto:SBACPC@sba.gov" TargetMode="External"/><Relationship Id="rId29" Type="http://schemas.openxmlformats.org/officeDocument/2006/relationships/hyperlink" Target="mailto:fsc.postservicing@sba.gov" TargetMode="External"/><Relationship Id="rId1" Type="http://schemas.openxmlformats.org/officeDocument/2006/relationships/slideLayout" Target="../slideLayouts/slideLayout29.xml"/><Relationship Id="rId6" Type="http://schemas.openxmlformats.org/officeDocument/2006/relationships/hyperlink" Target="mailto:martin.andrews@sba.gov" TargetMode="External"/><Relationship Id="rId11" Type="http://schemas.openxmlformats.org/officeDocument/2006/relationships/hyperlink" Target="mailto:edward.ledford@sba.gov" TargetMode="External"/><Relationship Id="rId24" Type="http://schemas.openxmlformats.org/officeDocument/2006/relationships/hyperlink" Target="mailto:lrsc.504liquidation@sba.gov" TargetMode="External"/><Relationship Id="rId32" Type="http://schemas.openxmlformats.org/officeDocument/2006/relationships/hyperlink" Target="mailto:John.McDermott@sba.gov" TargetMode="External"/><Relationship Id="rId37" Type="http://schemas.openxmlformats.org/officeDocument/2006/relationships/hyperlink" Target="mailto:CDC.PIF@sba.gov" TargetMode="External"/><Relationship Id="rId40" Type="http://schemas.openxmlformats.org/officeDocument/2006/relationships/hyperlink" Target="mailto:ARC1502Inquiries@sba.gov" TargetMode="External"/><Relationship Id="rId5" Type="http://schemas.openxmlformats.org/officeDocument/2006/relationships/hyperlink" Target="mailto:7aLoanProgram@sba.gov" TargetMode="External"/><Relationship Id="rId15" Type="http://schemas.openxmlformats.org/officeDocument/2006/relationships/hyperlink" Target="mailto:OfficeofCreditRiskManagement@sba.gov" TargetMode="External"/><Relationship Id="rId23" Type="http://schemas.openxmlformats.org/officeDocument/2006/relationships/hyperlink" Target="mailto:lrsc.servicing@sba.gov" TargetMode="External"/><Relationship Id="rId28" Type="http://schemas.openxmlformats.org/officeDocument/2006/relationships/hyperlink" Target="mailto:John.Gossett@sba.gov" TargetMode="External"/><Relationship Id="rId36" Type="http://schemas.openxmlformats.org/officeDocument/2006/relationships/hyperlink" Target="mailto:Gary.Wamhof@sba.gov" TargetMode="External"/><Relationship Id="rId10" Type="http://schemas.openxmlformats.org/officeDocument/2006/relationships/hyperlink" Target="mailto:7aloanmod@sba.gov" TargetMode="External"/><Relationship Id="rId19" Type="http://schemas.openxmlformats.org/officeDocument/2006/relationships/hyperlink" Target="mailto:sbapurchase@sba.gov" TargetMode="External"/><Relationship Id="rId31" Type="http://schemas.openxmlformats.org/officeDocument/2006/relationships/hyperlink" Target="mailto:fsc.ppp@sba.gov" TargetMode="External"/><Relationship Id="rId4" Type="http://schemas.openxmlformats.org/officeDocument/2006/relationships/hyperlink" Target="mailto:7aQuestions@sba.gov" TargetMode="External"/><Relationship Id="rId9" Type="http://schemas.openxmlformats.org/officeDocument/2006/relationships/hyperlink" Target="mailto:gregory.prichard@sba.gov" TargetMode="External"/><Relationship Id="rId14" Type="http://schemas.openxmlformats.org/officeDocument/2006/relationships/hyperlink" Target="mailto:OCRM@sba.gov" TargetMode="External"/><Relationship Id="rId22" Type="http://schemas.openxmlformats.org/officeDocument/2006/relationships/hyperlink" Target="mailto:charla.carrington@sba.gov" TargetMode="External"/><Relationship Id="rId27" Type="http://schemas.openxmlformats.org/officeDocument/2006/relationships/hyperlink" Target="mailto:joel.stiner@sba.gov" TargetMode="External"/><Relationship Id="rId30" Type="http://schemas.openxmlformats.org/officeDocument/2006/relationships/hyperlink" Target="mailto:Christine.Phuangkeo@sba.gov" TargetMode="External"/><Relationship Id="rId35" Type="http://schemas.openxmlformats.org/officeDocument/2006/relationships/hyperlink" Target="mailto:fsc.504liquidations@sba.gov" TargetMode="External"/><Relationship Id="rId8" Type="http://schemas.openxmlformats.org/officeDocument/2006/relationships/hyperlink" Target="mailto:4363resolution@sba.gov" TargetMode="External"/><Relationship Id="rId3" Type="http://schemas.openxmlformats.org/officeDocument/2006/relationships/hyperlink" Target="mailto:ginger.allen@sba.gov"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mailto:PPPIDTheftInquiries@sba.gov" TargetMode="External"/><Relationship Id="rId13" Type="http://schemas.openxmlformats.org/officeDocument/2006/relationships/hyperlink" Target="mailto:LRSC.CustomerService@sba.gov" TargetMode="External"/><Relationship Id="rId18" Type="http://schemas.openxmlformats.org/officeDocument/2006/relationships/hyperlink" Target="mailto:7aLoanMod@sba.gov" TargetMode="External"/><Relationship Id="rId3" Type="http://schemas.openxmlformats.org/officeDocument/2006/relationships/hyperlink" Target="mailto:7aDenials@sba.gov" TargetMode="External"/><Relationship Id="rId21" Type="http://schemas.openxmlformats.org/officeDocument/2006/relationships/hyperlink" Target="mailto:Sacramento504Register@sba.gov" TargetMode="External"/><Relationship Id="rId7" Type="http://schemas.openxmlformats.org/officeDocument/2006/relationships/hyperlink" Target="mailto:PPPForgivenessRequests@sba.gov" TargetMode="External"/><Relationship Id="rId12" Type="http://schemas.openxmlformats.org/officeDocument/2006/relationships/hyperlink" Target="mailto:fscupdates@sba.gov" TargetMode="External"/><Relationship Id="rId17" Type="http://schemas.openxmlformats.org/officeDocument/2006/relationships/hyperlink" Target="mailto:7aWCP@sba.gov" TargetMode="External"/><Relationship Id="rId2" Type="http://schemas.openxmlformats.org/officeDocument/2006/relationships/notesSlide" Target="../notesSlides/notesSlide111.xml"/><Relationship Id="rId16" Type="http://schemas.openxmlformats.org/officeDocument/2006/relationships/hyperlink" Target="mailto:SBALLMSpmo@deloitte.com" TargetMode="External"/><Relationship Id="rId20" Type="http://schemas.openxmlformats.org/officeDocument/2006/relationships/hyperlink" Target="https://www.sba.gov/article/2017/nov/01/list-useacs-sba-staff" TargetMode="External"/><Relationship Id="rId1" Type="http://schemas.openxmlformats.org/officeDocument/2006/relationships/slideLayout" Target="../slideLayouts/slideLayout29.xml"/><Relationship Id="rId6" Type="http://schemas.openxmlformats.org/officeDocument/2006/relationships/hyperlink" Target="mailto:vanessa.piccioni@sba.gov" TargetMode="External"/><Relationship Id="rId11" Type="http://schemas.openxmlformats.org/officeDocument/2006/relationships/hyperlink" Target="mailto:COVIDEIDLServicing@sba.gov" TargetMode="External"/><Relationship Id="rId24" Type="http://schemas.openxmlformats.org/officeDocument/2006/relationships/hyperlink" Target="mailto:EnvironmentalAppeals@sba.gov" TargetMode="External"/><Relationship Id="rId5" Type="http://schemas.openxmlformats.org/officeDocument/2006/relationships/hyperlink" Target="mailto:covideidlservicing@sba.gov" TargetMode="External"/><Relationship Id="rId15" Type="http://schemas.openxmlformats.org/officeDocument/2006/relationships/hyperlink" Target="mailto:LenderMatch@sba.gov" TargetMode="External"/><Relationship Id="rId23" Type="http://schemas.openxmlformats.org/officeDocument/2006/relationships/hyperlink" Target="mailto:EnvironmentalReviews@sba.gov" TargetMode="External"/><Relationship Id="rId10" Type="http://schemas.openxmlformats.org/officeDocument/2006/relationships/hyperlink" Target="mailto:birminghamtops@sba.gov" TargetMode="External"/><Relationship Id="rId19" Type="http://schemas.openxmlformats.org/officeDocument/2006/relationships/hyperlink" Target="mailto:DelegatedAuthority@sba.gov" TargetMode="External"/><Relationship Id="rId4" Type="http://schemas.openxmlformats.org/officeDocument/2006/relationships/hyperlink" Target="mailto:zachary.bradford@sba.gov" TargetMode="External"/><Relationship Id="rId9" Type="http://schemas.openxmlformats.org/officeDocument/2006/relationships/hyperlink" Target="mailto:SizeStandards@sba.gov" TargetMode="External"/><Relationship Id="rId14" Type="http://schemas.openxmlformats.org/officeDocument/2006/relationships/hyperlink" Target="mailto:CAFSQuestions@sba.gov" TargetMode="External"/><Relationship Id="rId22" Type="http://schemas.openxmlformats.org/officeDocument/2006/relationships/hyperlink" Target="mailto:EnvironmentalQuestions@sba.gov"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mailto:SBAOCANotifications@sba.gov?subject=%20REQUEST%20TO%20SUBSCRIBE:%20OFA%20504%20Policy%20&amp;body=Please%20add%20me%20to%20this%20newsletter" TargetMode="External"/><Relationship Id="rId3" Type="http://schemas.openxmlformats.org/officeDocument/2006/relationships/hyperlink" Target="mailto:SBAOCANotifications@sba.gov" TargetMode="External"/><Relationship Id="rId7" Type="http://schemas.openxmlformats.org/officeDocument/2006/relationships/hyperlink" Target="mailto:SBAOCANotifications@sba.gov?subject=%20REQUEST%20TO%20SUBSCRIBE:%20OFA%207(a)%20Community%20Advantage%20Policy%20&amp;body=Please%20add%20me%20to%20this%20newsletter" TargetMode="External"/><Relationship Id="rId12" Type="http://schemas.openxmlformats.org/officeDocument/2006/relationships/image" Target="../media/image21.png"/><Relationship Id="rId2" Type="http://schemas.openxmlformats.org/officeDocument/2006/relationships/notesSlide" Target="../notesSlides/notesSlide112.xml"/><Relationship Id="rId1" Type="http://schemas.openxmlformats.org/officeDocument/2006/relationships/slideLayout" Target="../slideLayouts/slideLayout29.xml"/><Relationship Id="rId6" Type="http://schemas.openxmlformats.org/officeDocument/2006/relationships/hyperlink" Target="mailto:SBAOCANotifications@sba.gov?subject=%20REQUEST%20TO%20SUBSCRIBE:%20OFA%207(a)%20Working%20Capital%20Pilot%20Program%20&amp;body=Please%20add%20me%20to%20this%20newsletter" TargetMode="External"/><Relationship Id="rId11" Type="http://schemas.openxmlformats.org/officeDocument/2006/relationships/hyperlink" Target="mailto:SBAOCANotifications@sba.gov?subject=%20REQUEST%20TO%20UNSUBSCRIBE:%20OFA%207(a)%20Community%20Advantage%20Policy%20&amp;body=Please%20remove%20me%20from%20this%20newsletter" TargetMode="External"/><Relationship Id="rId5" Type="http://schemas.openxmlformats.org/officeDocument/2006/relationships/hyperlink" Target="mailto:SBAOCANotifications@sba.gov?subject=%20REQUEST%20TO%20SUBSCRIBE:%20OFA%207(a)%20Policy%20&amp;body=Please%20add%20me%20to%20this%20newsletter" TargetMode="External"/><Relationship Id="rId10" Type="http://schemas.openxmlformats.org/officeDocument/2006/relationships/hyperlink" Target="mailto:SBAOCANotifications@sba.gov?subject=%20REQUEST%20TO%20UNSUBSCRIBE:%20OFA%207(a)%20Working%20Capital%20Pilot%20Program%20&amp;body=Please%20remove%20me%20from%20this%20newsletter" TargetMode="External"/><Relationship Id="rId4" Type="http://schemas.openxmlformats.org/officeDocument/2006/relationships/hyperlink" Target="mailto:OFANotifications@sba.gov?subject=%20REQUEST%20TO%20SUBSCRIBE:%20OFA%207(a)%20Policy%20&amp;body=Please%20add%20me%20to%20this%20newsletter" TargetMode="External"/><Relationship Id="rId9" Type="http://schemas.openxmlformats.org/officeDocument/2006/relationships/hyperlink" Target="mailto:SBAOCANotifications@sba.gov?subject=%20REQUEST%20TO%20UNSUBSCRIBE:%20OFA%207(a)%20Policy%20&amp;body=Please%20remove%20me%20from%20this%20newsletter"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hyperlink" Target="https://www.sba.gov/partners/lenders/training-demand" TargetMode="External"/><Relationship Id="rId2" Type="http://schemas.openxmlformats.org/officeDocument/2006/relationships/notesSlide" Target="../notesSlides/notesSlide116.xml"/><Relationship Id="rId1" Type="http://schemas.openxmlformats.org/officeDocument/2006/relationships/slideLayout" Target="../slideLayouts/slideLayout4.xml"/><Relationship Id="rId5" Type="http://schemas.openxmlformats.org/officeDocument/2006/relationships/image" Target="cid:3526310006079738925660"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pngimg.com/download/3818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9xqxfk5jMtY" TargetMode="External"/><Relationship Id="rId3" Type="http://schemas.openxmlformats.org/officeDocument/2006/relationships/hyperlink" Target="https://www.sba.gov/document/policy-notice-5000-865754-sba-policy-notice-5000-865754" TargetMode="External"/><Relationship Id="rId7" Type="http://schemas.openxmlformats.org/officeDocument/2006/relationships/hyperlink" Target="https://www.sba.gov/document/procedural-notice-5000-866054-sba-procedural-notice-5000-86605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sba.gov/document/information-notice-5000-865585-sba-information-notice-5000-865585" TargetMode="External"/><Relationship Id="rId11" Type="http://schemas.openxmlformats.org/officeDocument/2006/relationships/hyperlink" Target="https://gcc02.safelinks.protection.outlook.com/?url=https%3A%2F%2Fsba.box.com%2Fs%2F62f2c3e3g8uay5vpy1md3gz3mpxy4j1c&amp;data=05%7C02%7Crobert.carpenter%40sba.gov%7Ce8744029f6534283622a08dd7e95566b%7C3c89fd8a7f684667aa1541ebf2208961%7C1%7C0%7C638805902054605817%7CUnknown%7CTWFpbGZsb3d8eyJFbXB0eU1hcGkiOnRydWUsIlYiOiIwLjAuMDAwMCIsIlAiOiJXaW4zMiIsIkFOIjoiTWFpbCIsIldUIjoyfQ%3D%3D%7C0%7C%7C%7C&amp;sdata=eRe6HCc8unk7McRbH1dhD0A4ebqYnXAWO1e0DrbZFtE%3D&amp;reserved=0" TargetMode="External"/><Relationship Id="rId5" Type="http://schemas.openxmlformats.org/officeDocument/2006/relationships/hyperlink" Target="https://www.sba.gov/document/sba-form-1919-borrower-information-form" TargetMode="External"/><Relationship Id="rId10" Type="http://schemas.openxmlformats.org/officeDocument/2006/relationships/hyperlink" Target="https://www.sba.gov/document/procedural-notice-5000-866498-sba-procedural-notice-5000-866498" TargetMode="External"/><Relationship Id="rId4" Type="http://schemas.openxmlformats.org/officeDocument/2006/relationships/hyperlink" Target="https://www.sba.gov/document/procedural-notice-5000-865355-rescission-sba-procedural-notice-5000-864101" TargetMode="External"/><Relationship Id="rId9" Type="http://schemas.openxmlformats.org/officeDocument/2006/relationships/hyperlink" Target="https://www.sba.gov/document/information-notice-5000-865775-sba-information-notice-5000-86577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cc02.safelinks.protection.outlook.com/?url=https%3A%2F%2Fsba.box.com%2Fs%2F62f2c3e3g8uay5vpy1md3gz3mpxy4j1c&amp;data=05%7C02%7Crobert.carpenter%40sba.gov%7Ce8744029f6534283622a08dd7e95566b%7C3c89fd8a7f684667aa1541ebf2208961%7C1%7C0%7C638805902054605817%7CUnknown%7CTWFpbGZsb3d8eyJFbXB0eU1hcGkiOnRydWUsIlYiOiIwLjAuMDAwMCIsIlAiOiJXaW4zMiIsIkFOIjoiTWFpbCIsIldUIjoyfQ%3D%3D%7C0%7C%7C%7C&amp;sdata=eRe6HCc8unk7McRbH1dhD0A4ebqYnXAWO1e0DrbZFtE%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ba.gov/document/sop-50-10-lender-development-company-loan-programs"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7aDelegatedLoanApps@sba.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7aDelegatedLoanApps@sba.gov"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mailto:7aLoanProgram@sba.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sba.gov/document/support-franchisor-certification"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sba.gov/document/support-distributor-certifica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sba.gov/document/policy-notice-5000-865754-sba-policy-notice-5000-865754"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13/section-120.10"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a.gov/document/procedural-notice-5000-866498-sba-procedural-notice-5000-866498"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uscis.gov/g-84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SacramentoAlienVerification@sba.gov"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sba.gov/document/support-sba-franchise-directory"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franchise@sba.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franchise@sba.gov"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urrent/title-31/section-1020.220"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hyperlink" Target="mailto:EnvironmentalReviews@sba.gov"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mailto:EnvironmentalAppeals@sba.gov"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3" Type="http://schemas.openxmlformats.org/officeDocument/2006/relationships/hyperlink" Target="mailto:7aDelegatedLoanApps@sba.gov" TargetMode="External"/><Relationship Id="rId2" Type="http://schemas.openxmlformats.org/officeDocument/2006/relationships/notesSlide" Target="../notesSlides/notesSlide83.xml"/><Relationship Id="rId1" Type="http://schemas.openxmlformats.org/officeDocument/2006/relationships/slideLayout" Target="../slideLayouts/slideLayout40.xml"/><Relationship Id="rId4" Type="http://schemas.openxmlformats.org/officeDocument/2006/relationships/hyperlink" Target="mailto:7aQuestions@sb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7aDelegatedLoanApps@sba.gov" TargetMode="External"/><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A2884-964D-463A-8AF6-8D070BF24BE8}"/>
              </a:ext>
            </a:extLst>
          </p:cNvPr>
          <p:cNvSpPr>
            <a:spLocks noGrp="1"/>
          </p:cNvSpPr>
          <p:nvPr>
            <p:ph type="ctrTitle"/>
          </p:nvPr>
        </p:nvSpPr>
        <p:spPr>
          <a:xfrm>
            <a:off x="1053297" y="2177701"/>
            <a:ext cx="9769032" cy="1790700"/>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rmAutofit/>
          </a:bodyPr>
          <a:lstStyle/>
          <a:p>
            <a:pPr>
              <a:lnSpc>
                <a:spcPct val="100000"/>
              </a:lnSpc>
              <a:spcBef>
                <a:spcPts val="750"/>
              </a:spcBef>
              <a:defRPr/>
            </a:pPr>
            <a:r>
              <a:rPr lang="en-US" sz="4400" spc="0">
                <a:solidFill>
                  <a:srgbClr val="002060"/>
                </a:solidFill>
                <a:latin typeface="Source Sans Pro" panose="020B0503030403020204" pitchFamily="34" charset="0"/>
                <a:ea typeface="Source Sans Pro" panose="020B0503030403020204" pitchFamily="34" charset="0"/>
              </a:rPr>
              <a:t>U.S. Small Business Administration </a:t>
            </a:r>
            <a:br>
              <a:rPr lang="en-US" sz="3300" spc="0">
                <a:solidFill>
                  <a:srgbClr val="002060"/>
                </a:solidFill>
                <a:latin typeface="Source Sans Pro" panose="020B0503030403020204" pitchFamily="34" charset="0"/>
                <a:ea typeface="Source Sans Pro" panose="020B0503030403020204" pitchFamily="34" charset="0"/>
              </a:rPr>
            </a:br>
            <a:r>
              <a:rPr lang="en-US" sz="3600" spc="0">
                <a:solidFill>
                  <a:srgbClr val="002060"/>
                </a:solidFill>
                <a:latin typeface="Source Sans Pro" panose="020B0503030403020204" pitchFamily="34" charset="0"/>
                <a:ea typeface="Source Sans Pro" panose="020B0503030403020204" pitchFamily="34" charset="0"/>
              </a:rPr>
              <a:t>Office of Capital Access</a:t>
            </a:r>
            <a:endParaRPr lang="en-US" sz="3300" b="0" spc="0">
              <a:solidFill>
                <a:srgbClr val="002060"/>
              </a:solidFill>
              <a:latin typeface="Source Sans Pro" panose="020B0503030403020204" pitchFamily="34" charset="0"/>
              <a:ea typeface="Source Sans Pro" panose="020B0503030403020204" pitchFamily="34" charset="0"/>
            </a:endParaRPr>
          </a:p>
        </p:txBody>
      </p:sp>
      <p:sp>
        <p:nvSpPr>
          <p:cNvPr id="5" name="Text Placeholder 4">
            <a:extLst>
              <a:ext uri="{FF2B5EF4-FFF2-40B4-BE49-F238E27FC236}">
                <a16:creationId xmlns:a16="http://schemas.microsoft.com/office/drawing/2014/main" id="{45B6ED79-4BAB-4FFA-8B7F-9933427EB5E4}"/>
              </a:ext>
            </a:extLst>
          </p:cNvPr>
          <p:cNvSpPr>
            <a:spLocks noGrp="1"/>
          </p:cNvSpPr>
          <p:nvPr>
            <p:ph type="body" sz="quarter" idx="10"/>
          </p:nvPr>
        </p:nvSpPr>
        <p:spPr>
          <a:xfrm>
            <a:off x="3206675" y="3775218"/>
            <a:ext cx="5778649" cy="1234678"/>
          </a:xfrm>
        </p:spPr>
        <p:txBody>
          <a:bodyPr vert="horz" lIns="91440" tIns="45720" rIns="91440" bIns="45720" rtlCol="0" anchor="t">
            <a:noAutofit/>
          </a:bodyPr>
          <a:lstStyle/>
          <a:p>
            <a:pPr>
              <a:lnSpc>
                <a:spcPct val="100000"/>
              </a:lnSpc>
            </a:pPr>
            <a:r>
              <a:rPr lang="en-US" sz="3200">
                <a:solidFill>
                  <a:srgbClr val="0070C0"/>
                </a:solidFill>
                <a:latin typeface="Source Sans Pro"/>
                <a:ea typeface="Source Sans Pro"/>
              </a:rPr>
              <a:t>7(a) Connect Quarterly Update</a:t>
            </a:r>
            <a:r>
              <a:rPr lang="en-US">
                <a:solidFill>
                  <a:srgbClr val="0070C0"/>
                </a:solidFill>
                <a:latin typeface="Source Sans Pro"/>
                <a:ea typeface="Source Sans Pro"/>
              </a:rPr>
              <a:t> </a:t>
            </a:r>
            <a:endParaRPr lang="en-US" sz="3200">
              <a:solidFill>
                <a:srgbClr val="0070C0"/>
              </a:solidFill>
              <a:latin typeface="Source Sans Pro" panose="020B0503030403020204" pitchFamily="34" charset="0"/>
            </a:endParaRPr>
          </a:p>
          <a:p>
            <a:pPr>
              <a:lnSpc>
                <a:spcPct val="100000"/>
              </a:lnSpc>
            </a:pPr>
            <a:r>
              <a:rPr lang="en-US" sz="2800">
                <a:solidFill>
                  <a:srgbClr val="0070C0"/>
                </a:solidFill>
                <a:latin typeface="Source Sans Pro"/>
                <a:ea typeface="Source Sans Pro"/>
              </a:rPr>
              <a:t>April 22, 2025 </a:t>
            </a:r>
            <a:endParaRPr lang="en-US" sz="2800">
              <a:solidFill>
                <a:srgbClr val="0070C0"/>
              </a:solidFill>
              <a:latin typeface="Source Sans Pro" panose="020B0503030403020204" pitchFamily="34" charset="0"/>
            </a:endParaRPr>
          </a:p>
          <a:p>
            <a:pPr>
              <a:lnSpc>
                <a:spcPct val="100000"/>
              </a:lnSpc>
            </a:pPr>
            <a:endParaRPr lang="en-US"/>
          </a:p>
        </p:txBody>
      </p:sp>
    </p:spTree>
    <p:extLst>
      <p:ext uri="{BB962C8B-B14F-4D97-AF65-F5344CB8AC3E}">
        <p14:creationId xmlns:p14="http://schemas.microsoft.com/office/powerpoint/2010/main" val="197308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B73E-7D5C-1BA1-3C44-7187287D1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51825-8771-9381-14F5-AB2327160BEF}"/>
              </a:ext>
            </a:extLst>
          </p:cNvPr>
          <p:cNvSpPr>
            <a:spLocks noGrp="1"/>
          </p:cNvSpPr>
          <p:nvPr>
            <p:ph type="title"/>
          </p:nvPr>
        </p:nvSpPr>
        <p:spPr>
          <a:xfrm>
            <a:off x="839788" y="373996"/>
            <a:ext cx="10515600" cy="568979"/>
          </a:xfrm>
        </p:spPr>
        <p:txBody>
          <a:bodyPr anchor="t">
            <a:normAutofit fontScale="90000"/>
          </a:bodyPr>
          <a:lstStyle/>
          <a:p>
            <a:r>
              <a:rPr lang="en-US">
                <a:effectLst/>
              </a:rPr>
              <a:t>7(</a:t>
            </a:r>
            <a:r>
              <a:rPr lang="en-US"/>
              <a:t>a) LGPC - </a:t>
            </a:r>
            <a:r>
              <a:rPr lang="en-US">
                <a:effectLst/>
              </a:rPr>
              <a:t>Hot Topics</a:t>
            </a:r>
            <a:endParaRPr lang="en-US" spc="0"/>
          </a:p>
        </p:txBody>
      </p:sp>
      <p:sp>
        <p:nvSpPr>
          <p:cNvPr id="3" name="Content Placeholder 2">
            <a:extLst>
              <a:ext uri="{FF2B5EF4-FFF2-40B4-BE49-F238E27FC236}">
                <a16:creationId xmlns:a16="http://schemas.microsoft.com/office/drawing/2014/main" id="{1674AF9C-8176-AD39-BEEB-BF01E8491499}"/>
              </a:ext>
            </a:extLst>
          </p:cNvPr>
          <p:cNvSpPr>
            <a:spLocks noGrp="1"/>
          </p:cNvSpPr>
          <p:nvPr>
            <p:ph sz="half" idx="2"/>
          </p:nvPr>
        </p:nvSpPr>
        <p:spPr>
          <a:xfrm>
            <a:off x="318817" y="1183731"/>
            <a:ext cx="10114796" cy="5193131"/>
          </a:xfrm>
        </p:spPr>
        <p:txBody>
          <a:bodyPr>
            <a:normAutofit/>
          </a:bodyPr>
          <a:lstStyle/>
          <a:p>
            <a:pPr marL="0" indent="0">
              <a:lnSpc>
                <a:spcPct val="80000"/>
              </a:lnSpc>
              <a:buNone/>
              <a:defRPr/>
            </a:pPr>
            <a:r>
              <a:rPr lang="en-US" sz="2200" b="1">
                <a:solidFill>
                  <a:srgbClr val="007DBC"/>
                </a:solidFill>
                <a:cs typeface="+mn-cs"/>
              </a:rPr>
              <a:t>4. 	Citizenship  SBA Policy Notice # 5000-865754 (clearing the immigrant)</a:t>
            </a:r>
          </a:p>
          <a:p>
            <a:pPr marL="342900" indent="-342900">
              <a:lnSpc>
                <a:spcPct val="80000"/>
              </a:lnSpc>
              <a:buFont typeface="+mj-lt"/>
              <a:buAutoNum type="arabicPeriod" startAt="3"/>
              <a:defRPr/>
            </a:pPr>
            <a:endParaRPr lang="en-US" sz="2200" b="1">
              <a:solidFill>
                <a:srgbClr val="007DBC"/>
              </a:solidFill>
              <a:cs typeface="+mn-cs"/>
            </a:endParaRPr>
          </a:p>
          <a:p>
            <a:pPr>
              <a:lnSpc>
                <a:spcPct val="80000"/>
              </a:lnSpc>
              <a:buFont typeface="Wingdings" panose="05000000000000000000" pitchFamily="2" charset="2"/>
              <a:buChar char="v"/>
              <a:defRPr/>
            </a:pPr>
            <a:r>
              <a:rPr lang="en-US" sz="1800">
                <a:effectLst/>
                <a:latin typeface="Calibri" panose="020F0502020204030204" pitchFamily="34" charset="0"/>
                <a:ea typeface="Aptos" panose="020B0004020202020204" pitchFamily="34" charset="0"/>
                <a:cs typeface="Aptos" panose="020B0004020202020204" pitchFamily="34" charset="0"/>
              </a:rPr>
              <a:t>This is an example of a 7a Lender who failed to enter the individual in ETRAN and then submitted a request for verification with a permanent resident card.</a:t>
            </a:r>
          </a:p>
          <a:p>
            <a:pPr marL="342900" indent="-342900">
              <a:lnSpc>
                <a:spcPct val="80000"/>
              </a:lnSpc>
              <a:buFont typeface="+mj-lt"/>
              <a:buAutoNum type="arabicPeriod"/>
              <a:defRPr/>
            </a:pPr>
            <a:endParaRPr lang="en-US" sz="1800">
              <a:latin typeface="Calibri" panose="020F0502020204030204" pitchFamily="34" charset="0"/>
              <a:ea typeface="Aptos" panose="020B0004020202020204" pitchFamily="34" charset="0"/>
              <a:cs typeface="Aptos" panose="020B0004020202020204" pitchFamily="34" charset="0"/>
            </a:endParaRPr>
          </a:p>
          <a:p>
            <a:pPr marL="342875" lvl="1" indent="0">
              <a:spcBef>
                <a:spcPts val="0"/>
              </a:spcBef>
              <a:buNone/>
            </a:pPr>
            <a:endParaRPr lang="en-US" sz="1000"/>
          </a:p>
          <a:p>
            <a:pPr lvl="1">
              <a:spcBef>
                <a:spcPts val="0"/>
              </a:spcBef>
            </a:pPr>
            <a:endParaRPr lang="en-US" sz="1000"/>
          </a:p>
          <a:p>
            <a:pPr lvl="1">
              <a:spcBef>
                <a:spcPts val="0"/>
              </a:spcBef>
            </a:pPr>
            <a:endParaRPr lang="en-US" sz="1000"/>
          </a:p>
          <a:p>
            <a:pPr marL="342875" lvl="1" indent="0">
              <a:spcBef>
                <a:spcPts val="0"/>
              </a:spcBef>
              <a:buNone/>
            </a:pPr>
            <a:endParaRPr lang="en-US" sz="1000"/>
          </a:p>
          <a:p>
            <a:pPr marL="342875" lvl="1" indent="0">
              <a:spcBef>
                <a:spcPts val="0"/>
              </a:spcBef>
              <a:buNone/>
            </a:pPr>
            <a:endParaRPr lang="en-US" sz="1700"/>
          </a:p>
          <a:p>
            <a:pPr marL="342875" lvl="1" indent="0">
              <a:spcBef>
                <a:spcPts val="600"/>
              </a:spcBef>
              <a:buNone/>
            </a:pPr>
            <a:endParaRPr lang="en-US" sz="1000"/>
          </a:p>
          <a:p>
            <a:pPr lvl="1">
              <a:spcBef>
                <a:spcPts val="600"/>
              </a:spcBef>
            </a:pPr>
            <a:endParaRPr lang="en-US" sz="1000"/>
          </a:p>
          <a:p>
            <a:pPr marL="342875" lvl="1" indent="0">
              <a:spcBef>
                <a:spcPts val="600"/>
              </a:spcBef>
              <a:buNone/>
            </a:pPr>
            <a:endParaRPr lang="en-US" sz="1000"/>
          </a:p>
          <a:p>
            <a:pPr marL="342875" lvl="1" indent="0">
              <a:spcBef>
                <a:spcPts val="600"/>
              </a:spcBef>
              <a:buNone/>
            </a:pPr>
            <a:endParaRPr lang="en-US" sz="1000"/>
          </a:p>
        </p:txBody>
      </p:sp>
      <p:sp>
        <p:nvSpPr>
          <p:cNvPr id="4" name="Slide Number Placeholder 3">
            <a:extLst>
              <a:ext uri="{FF2B5EF4-FFF2-40B4-BE49-F238E27FC236}">
                <a16:creationId xmlns:a16="http://schemas.microsoft.com/office/drawing/2014/main" id="{6772C986-60DE-91FE-1410-BDCF71DBB7F6}"/>
              </a:ext>
            </a:extLst>
          </p:cNvPr>
          <p:cNvSpPr>
            <a:spLocks noGrp="1"/>
          </p:cNvSpPr>
          <p:nvPr>
            <p:ph type="sldNum" sz="quarter" idx="12"/>
          </p:nvPr>
        </p:nvSpPr>
        <p:spPr>
          <a:xfrm>
            <a:off x="9062013" y="6194300"/>
            <a:ext cx="2743200" cy="365125"/>
          </a:xfrm>
        </p:spPr>
        <p:txBody>
          <a:bodyPr vert="horz" lIns="0" tIns="0" rIns="0" bIns="0" rtlCol="0" anchor="ctr">
            <a:normAutofit/>
          </a:bodyP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900" b="0" i="0" u="none" strike="noStrike" kern="1200" cap="none" spc="-10" normalizeH="0" baseline="0" noProof="0" smtClean="0">
                <a:ln>
                  <a:noFill/>
                </a:ln>
                <a:solidFill>
                  <a:srgbClr val="1B1E29">
                    <a:tint val="75000"/>
                  </a:srgbClr>
                </a:solidFill>
                <a:effectLst/>
                <a:uLnTx/>
                <a:uFillTx/>
                <a:latin typeface="Calibri"/>
                <a:ea typeface="Source Sans Pro"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10</a:t>
            </a:fld>
            <a:endParaRPr kumimoji="0" lang="en-US" sz="900" b="0" i="0" u="none" strike="noStrike" kern="1200" cap="none" spc="-10" normalizeH="0" baseline="0" noProof="0">
              <a:ln>
                <a:noFill/>
              </a:ln>
              <a:solidFill>
                <a:srgbClr val="1B1E29">
                  <a:tint val="75000"/>
                </a:srgbClr>
              </a:solidFill>
              <a:effectLst/>
              <a:uLnTx/>
              <a:uFillTx/>
              <a:latin typeface="Calibri"/>
              <a:ea typeface="Source Sans Pro" charset="0"/>
              <a:cs typeface="Calibri"/>
            </a:endParaRPr>
          </a:p>
        </p:txBody>
      </p:sp>
      <p:sp>
        <p:nvSpPr>
          <p:cNvPr id="6" name="TextBox 5">
            <a:extLst>
              <a:ext uri="{FF2B5EF4-FFF2-40B4-BE49-F238E27FC236}">
                <a16:creationId xmlns:a16="http://schemas.microsoft.com/office/drawing/2014/main" id="{B1EB833D-DC7F-16DE-8375-4D8EA2158E4E}"/>
              </a:ext>
            </a:extLst>
          </p:cNvPr>
          <p:cNvSpPr txBox="1"/>
          <p:nvPr/>
        </p:nvSpPr>
        <p:spPr>
          <a:xfrm>
            <a:off x="1038602" y="5364070"/>
            <a:ext cx="10114795" cy="923330"/>
          </a:xfrm>
          <a:prstGeom prst="rect">
            <a:avLst/>
          </a:prstGeom>
          <a:noFill/>
        </p:spPr>
        <p:txBody>
          <a:bodyPr wrap="square">
            <a:spAutoFit/>
          </a:bodyPr>
          <a:lstStyle/>
          <a:p>
            <a:pPr marL="0" marR="0"/>
            <a:r>
              <a:rPr lang="en-US" sz="1800">
                <a:effectLst/>
                <a:latin typeface="Calibri" panose="020F0502020204030204" pitchFamily="34" charset="0"/>
                <a:ea typeface="Aptos" panose="020B0004020202020204" pitchFamily="34" charset="0"/>
                <a:cs typeface="Aptos" panose="020B0004020202020204" pitchFamily="34" charset="0"/>
              </a:rPr>
              <a:t>If the immigrant is not a borrower or principal on the loan but appears to have an interest in the potential business, then the lender needs to add them as a non-owner borrower/ principal on the loan application so that SLPC can clear the immigrant.</a:t>
            </a:r>
            <a:endParaRPr lang="en-US" sz="1800">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descr="Example of a 7a Lender who failed to enter the individual in ETRAN and then submitted a request for verification with a permanent resident card">
            <a:extLst>
              <a:ext uri="{FF2B5EF4-FFF2-40B4-BE49-F238E27FC236}">
                <a16:creationId xmlns:a16="http://schemas.microsoft.com/office/drawing/2014/main" id="{CA64CE0F-F362-885C-DCB9-391F35729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945" y="2475420"/>
            <a:ext cx="6252730" cy="2799187"/>
          </a:xfrm>
          <a:prstGeom prst="rect">
            <a:avLst/>
          </a:prstGeom>
        </p:spPr>
      </p:pic>
    </p:spTree>
    <p:extLst>
      <p:ext uri="{BB962C8B-B14F-4D97-AF65-F5344CB8AC3E}">
        <p14:creationId xmlns:p14="http://schemas.microsoft.com/office/powerpoint/2010/main" val="24972782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B5C9-D543-8022-F7E7-417F9B7B653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3F646E-30B9-FDC5-3EA8-695CAF6FC028}"/>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100</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A8C7490F-334C-A173-44BB-71709A2973AA}"/>
              </a:ext>
            </a:extLst>
          </p:cNvPr>
          <p:cNvSpPr>
            <a:spLocks noGrp="1"/>
          </p:cNvSpPr>
          <p:nvPr>
            <p:ph type="title"/>
          </p:nvPr>
        </p:nvSpPr>
        <p:spPr>
          <a:xfrm>
            <a:off x="314826" y="348727"/>
            <a:ext cx="11562347" cy="593953"/>
          </a:xfrm>
        </p:spPr>
        <p:txBody>
          <a:bodyPr>
            <a:noAutofit/>
          </a:bodyPr>
          <a:lstStyle/>
          <a:p>
            <a:r>
              <a:rPr lang="en-US" spc="0">
                <a:latin typeface="Source Sans Pro" panose="020B0503030403020204" pitchFamily="34" charset="0"/>
                <a:ea typeface="Source Sans Pro" panose="020B0503030403020204" pitchFamily="34" charset="0"/>
              </a:rPr>
              <a:t>Equity Requirements – Partial Change of </a:t>
            </a:r>
            <a:r>
              <a:rPr lang="en-US" spc="0" err="1">
                <a:latin typeface="Source Sans Pro" panose="020B0503030403020204" pitchFamily="34" charset="0"/>
                <a:ea typeface="Source Sans Pro" panose="020B0503030403020204" pitchFamily="34" charset="0"/>
              </a:rPr>
              <a:t>Ownerhship</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A23C6DF0-D734-F050-4258-52B15AB79811}"/>
              </a:ext>
            </a:extLst>
          </p:cNvPr>
          <p:cNvSpPr>
            <a:spLocks noGrp="1"/>
          </p:cNvSpPr>
          <p:nvPr>
            <p:ph idx="1"/>
          </p:nvPr>
        </p:nvSpPr>
        <p:spPr>
          <a:xfrm>
            <a:off x="613611" y="1008668"/>
            <a:ext cx="11102138" cy="5569943"/>
          </a:xfrm>
        </p:spPr>
        <p:txBody>
          <a:bodyPr>
            <a:normAutofit/>
          </a:bodyPr>
          <a:lstStyle/>
          <a:p>
            <a:pPr marL="0" indent="0">
              <a:buNone/>
            </a:pPr>
            <a:r>
              <a:rPr lang="en-US" b="1">
                <a:latin typeface="Source Sans Pro" panose="020B0503030403020204" pitchFamily="34" charset="0"/>
                <a:ea typeface="Source Sans Pro" panose="020B0503030403020204" pitchFamily="34" charset="0"/>
              </a:rPr>
              <a:t>Ch. 2, Para C.2.a.ii.ii)b)(d) (p. 169)</a:t>
            </a:r>
            <a:r>
              <a:rPr lang="en-US">
                <a:latin typeface="Source Sans Pro" panose="020B0503030403020204" pitchFamily="34" charset="0"/>
                <a:ea typeface="Source Sans Pro" panose="020B0503030403020204" pitchFamily="34" charset="0"/>
              </a:rPr>
              <a:t> – Same as Standard 7(a)</a:t>
            </a:r>
            <a:endParaRPr lang="en-US" b="1">
              <a:latin typeface="Source Sans Pro" panose="020B0503030403020204" pitchFamily="34" charset="0"/>
              <a:ea typeface="Source Sans Pro" panose="020B0503030403020204" pitchFamily="34" charset="0"/>
            </a:endParaRPr>
          </a:p>
          <a:p>
            <a:r>
              <a:rPr lang="en-US" b="1"/>
              <a:t>Partial Change of Ownership:</a:t>
            </a:r>
          </a:p>
          <a:p>
            <a:pPr lvl="1"/>
            <a:r>
              <a:rPr lang="en-US" sz="2600">
                <a:effectLst/>
                <a:latin typeface="Source Sans Pro" panose="020B0503030403020204" pitchFamily="34" charset="0"/>
                <a:ea typeface="Source Sans Pro" panose="020B0503030403020204" pitchFamily="34" charset="0"/>
              </a:rPr>
              <a:t>The business balance sheets for the most recent completed fiscal year and current quarter must reflect a debt-to-worth ratio of no greater than 9:1 prior to the change in ownership</a:t>
            </a:r>
          </a:p>
          <a:p>
            <a:pPr lvl="1"/>
            <a:r>
              <a:rPr lang="en-US" sz="2600">
                <a:effectLst/>
                <a:latin typeface="Source Sans Pro" panose="020B0503030403020204" pitchFamily="34" charset="0"/>
                <a:ea typeface="Source Sans Pro" panose="020B0503030403020204" pitchFamily="34" charset="0"/>
              </a:rPr>
              <a:t>In the event the Lender is unable to document the above is satisfied, </a:t>
            </a:r>
            <a:r>
              <a:rPr lang="en-US" sz="2600" b="1" i="1">
                <a:effectLst/>
                <a:latin typeface="Source Sans Pro" panose="020B0503030403020204" pitchFamily="34" charset="0"/>
                <a:ea typeface="Source Sans Pro" panose="020B0503030403020204" pitchFamily="34" charset="0"/>
              </a:rPr>
              <a:t>the new and/or existing owners must contribute cash either sufficient to reflect a debt-to-worth ratio of no greater than 9:1 on the business’s balance sheet for the current quarter prior to the change in ownership or in the amount of at least 10% of the purchase price of the business, as reflected in the purchase and sale agreement, whichever is less</a:t>
            </a: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489109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311E-81FF-C3A9-62D6-30725CEEC29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DD966-199E-3334-BC6B-B38BB9960424}"/>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101</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19DDCCD5-14CD-A6BF-BF5D-73EDE72D59AE}"/>
              </a:ext>
            </a:extLst>
          </p:cNvPr>
          <p:cNvSpPr>
            <a:spLocks noGrp="1"/>
          </p:cNvSpPr>
          <p:nvPr>
            <p:ph type="title"/>
          </p:nvPr>
        </p:nvSpPr>
        <p:spPr>
          <a:xfrm>
            <a:off x="314826" y="348727"/>
            <a:ext cx="11562347" cy="593953"/>
          </a:xfrm>
        </p:spPr>
        <p:txBody>
          <a:bodyPr>
            <a:noAutofit/>
          </a:bodyPr>
          <a:lstStyle/>
          <a:p>
            <a:r>
              <a:rPr lang="en-US" spc="0">
                <a:latin typeface="Source Sans Pro" panose="020B0503030403020204" pitchFamily="34" charset="0"/>
                <a:ea typeface="Source Sans Pro" panose="020B0503030403020204" pitchFamily="34" charset="0"/>
              </a:rPr>
              <a:t>Equity Requirements – Source of Equity Injection</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E017F5A-7740-20E2-A171-FB6EF12B291C}"/>
              </a:ext>
            </a:extLst>
          </p:cNvPr>
          <p:cNvSpPr>
            <a:spLocks noGrp="1"/>
          </p:cNvSpPr>
          <p:nvPr>
            <p:ph idx="1"/>
          </p:nvPr>
        </p:nvSpPr>
        <p:spPr>
          <a:xfrm>
            <a:off x="613611" y="1008668"/>
            <a:ext cx="11102138" cy="5569943"/>
          </a:xfrm>
        </p:spPr>
        <p:txBody>
          <a:bodyPr>
            <a:normAutofit/>
          </a:bodyPr>
          <a:lstStyle/>
          <a:p>
            <a:pPr marL="0" indent="0">
              <a:buNone/>
            </a:pPr>
            <a:r>
              <a:rPr lang="en-US" b="1">
                <a:latin typeface="Source Sans Pro" panose="020B0503030403020204" pitchFamily="34" charset="0"/>
                <a:ea typeface="Source Sans Pro" panose="020B0503030403020204" pitchFamily="34" charset="0"/>
              </a:rPr>
              <a:t>Ch. 2, Para C.2.a.ii.ii)c) (p. 170)</a:t>
            </a:r>
            <a:r>
              <a:rPr lang="en-US">
                <a:latin typeface="Source Sans Pro" panose="020B0503030403020204" pitchFamily="34" charset="0"/>
                <a:ea typeface="Source Sans Pro" panose="020B0503030403020204" pitchFamily="34" charset="0"/>
              </a:rPr>
              <a:t> – Same as Standard 7(a)</a:t>
            </a:r>
            <a:endParaRPr lang="en-US" b="1">
              <a:latin typeface="Source Sans Pro" panose="020B0503030403020204" pitchFamily="34" charset="0"/>
              <a:ea typeface="Source Sans Pro" panose="020B0503030403020204" pitchFamily="34" charset="0"/>
            </a:endParaRPr>
          </a:p>
          <a:p>
            <a:r>
              <a:rPr lang="en-US"/>
              <a:t>The following may be considered equity injection: </a:t>
            </a:r>
          </a:p>
          <a:p>
            <a:pPr lvl="1"/>
            <a:r>
              <a:rPr lang="en-US" sz="2600"/>
              <a:t>Standby Agreements: </a:t>
            </a:r>
          </a:p>
          <a:p>
            <a:pPr lvl="2"/>
            <a:r>
              <a:rPr lang="en-US" sz="2400" b="1"/>
              <a:t>Only debt that is on full standby (no payments of principal or interest for the term of the 7(a) loan) may be considered as equity for SBA’s purposes </a:t>
            </a:r>
          </a:p>
          <a:p>
            <a:pPr lvl="2"/>
            <a:r>
              <a:rPr lang="en-US" sz="2400"/>
              <a:t>Lender must use SBA Form 155 or its own equivalent Standby Agreement form, and a copy of the note must be attached to the standby agreement </a:t>
            </a:r>
          </a:p>
          <a:p>
            <a:pPr lvl="2"/>
            <a:r>
              <a:rPr lang="en-US" sz="2400" b="1"/>
              <a:t>The standby debt may accrue interest and may be added to the standby debt and amortized after the 7(a) loan is paid in full </a:t>
            </a:r>
          </a:p>
          <a:p>
            <a:pPr lvl="2"/>
            <a:r>
              <a:rPr lang="en-US" sz="2400"/>
              <a:t>Standby Creditor must subordinate any lien rights in collateral securing the loan to Lender’s rights in the collateral and take no action against Borrower or any collateral securing the Standby Debt without Lender’s consent</a:t>
            </a: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73462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A0B71-F4D1-8F1E-9635-BB82B4415F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936110-9B35-132F-3C21-642EC9FF618A}"/>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102</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6369B25D-C372-3AC7-9F72-0A13AFBC3248}"/>
              </a:ext>
            </a:extLst>
          </p:cNvPr>
          <p:cNvSpPr>
            <a:spLocks noGrp="1"/>
          </p:cNvSpPr>
          <p:nvPr>
            <p:ph type="title"/>
          </p:nvPr>
        </p:nvSpPr>
        <p:spPr>
          <a:xfrm>
            <a:off x="314826" y="348727"/>
            <a:ext cx="11562347" cy="593953"/>
          </a:xfrm>
        </p:spPr>
        <p:txBody>
          <a:bodyPr>
            <a:noAutofit/>
          </a:bodyPr>
          <a:lstStyle/>
          <a:p>
            <a:r>
              <a:rPr lang="en-US" spc="0">
                <a:latin typeface="Source Sans Pro" panose="020B0503030403020204" pitchFamily="34" charset="0"/>
                <a:ea typeface="Source Sans Pro" panose="020B0503030403020204" pitchFamily="34" charset="0"/>
              </a:rPr>
              <a:t>Equity Requirements – Source of Equity Injection #2</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4D6F0CA1-063C-2051-9776-BB0785B7E557}"/>
              </a:ext>
            </a:extLst>
          </p:cNvPr>
          <p:cNvSpPr>
            <a:spLocks noGrp="1"/>
          </p:cNvSpPr>
          <p:nvPr>
            <p:ph idx="1"/>
          </p:nvPr>
        </p:nvSpPr>
        <p:spPr>
          <a:xfrm>
            <a:off x="613611" y="1008668"/>
            <a:ext cx="11102138" cy="5569943"/>
          </a:xfrm>
        </p:spPr>
        <p:txBody>
          <a:bodyPr>
            <a:normAutofit lnSpcReduction="10000"/>
          </a:bodyPr>
          <a:lstStyle/>
          <a:p>
            <a:pPr marL="0" indent="0">
              <a:buNone/>
            </a:pPr>
            <a:r>
              <a:rPr lang="en-US" b="1">
                <a:latin typeface="Source Sans Pro" panose="020B0503030403020204" pitchFamily="34" charset="0"/>
                <a:ea typeface="Source Sans Pro" panose="020B0503030403020204" pitchFamily="34" charset="0"/>
              </a:rPr>
              <a:t>Ch. 2, Para C.2.a.ii.ii)c) (p. 170)</a:t>
            </a:r>
            <a:r>
              <a:rPr lang="en-US">
                <a:latin typeface="Source Sans Pro" panose="020B0503030403020204" pitchFamily="34" charset="0"/>
                <a:ea typeface="Source Sans Pro" panose="020B0503030403020204" pitchFamily="34" charset="0"/>
              </a:rPr>
              <a:t> – Same as Standard 7(a)</a:t>
            </a:r>
            <a:endParaRPr lang="en-US" b="1">
              <a:latin typeface="Source Sans Pro" panose="020B0503030403020204" pitchFamily="34" charset="0"/>
              <a:ea typeface="Source Sans Pro" panose="020B0503030403020204" pitchFamily="34" charset="0"/>
            </a:endParaRPr>
          </a:p>
          <a:p>
            <a:pPr lvl="1"/>
            <a:r>
              <a:rPr lang="en-US" sz="2600"/>
              <a:t>Cash that is not borrowed, whether on the business’s balance sheet or from other sources</a:t>
            </a:r>
          </a:p>
          <a:p>
            <a:pPr lvl="1"/>
            <a:r>
              <a:rPr lang="en-US" sz="2600"/>
              <a:t>Cash that comes from a personal loan where repayment can be demonstrated to come from a source other than the cash flow of the business (the salary paid to the owner by the business does not qualify)</a:t>
            </a:r>
          </a:p>
          <a:p>
            <a:pPr lvl="1"/>
            <a:r>
              <a:rPr lang="en-US" sz="2600" b="1"/>
              <a:t>Grants that do not have repayment or </a:t>
            </a:r>
            <a:r>
              <a:rPr lang="en-US" sz="2600" b="1" err="1"/>
              <a:t>clawback</a:t>
            </a:r>
            <a:r>
              <a:rPr lang="en-US" sz="2600" b="1"/>
              <a:t> provisions during the life of the 7(a) loan</a:t>
            </a:r>
          </a:p>
          <a:p>
            <a:pPr lvl="1"/>
            <a:r>
              <a:rPr lang="en-US" sz="2600"/>
              <a:t>Assets other than cash: </a:t>
            </a:r>
          </a:p>
          <a:p>
            <a:pPr lvl="2"/>
            <a:r>
              <a:rPr lang="en-US" sz="2400"/>
              <a:t>An appraisal or other valuation by an independent third party is required if the valuation of the fixed assets is greater than the Net Book Value</a:t>
            </a:r>
          </a:p>
          <a:p>
            <a:pPr lvl="2"/>
            <a:r>
              <a:rPr lang="en-US" sz="2400"/>
              <a:t>A valuation of the fixed assets provided as part of a business valuation will not meet these requirements</a:t>
            </a:r>
          </a:p>
          <a:p>
            <a:pPr lvl="1"/>
            <a:r>
              <a:rPr lang="en-US" sz="2600" b="1"/>
              <a:t>Prepaid expenses that the Lender has verified by obtaining paid invoices, canceled checks, or bank statements, and the Lender must retain copies of the documentation in the loan file</a:t>
            </a: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603243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1E6C-B719-19D4-3618-03182C21AB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42F2A-B681-D1F9-2858-826195972A83}"/>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103</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E3120057-4E83-D2B0-355D-C6C2317D5A26}"/>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Underwriting for SBA Express Loans </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9201738F-F113-20A4-9C1D-12888EC198B9}"/>
              </a:ext>
            </a:extLst>
          </p:cNvPr>
          <p:cNvSpPr>
            <a:spLocks noGrp="1"/>
          </p:cNvSpPr>
          <p:nvPr>
            <p:ph idx="1"/>
          </p:nvPr>
        </p:nvSpPr>
        <p:spPr>
          <a:xfrm>
            <a:off x="613611" y="1046748"/>
            <a:ext cx="11102138" cy="5531863"/>
          </a:xfrm>
        </p:spPr>
        <p:txBody>
          <a:bodyPr>
            <a:normAutofit/>
          </a:bodyPr>
          <a:lstStyle/>
          <a:p>
            <a:pPr marL="0" indent="0">
              <a:buNone/>
            </a:pPr>
            <a:r>
              <a:rPr lang="en-US" b="1">
                <a:effectLst/>
                <a:latin typeface="Source Sans Pro" panose="020B0503030403020204" pitchFamily="34" charset="0"/>
                <a:ea typeface="Source Sans Pro" panose="020B0503030403020204" pitchFamily="34" charset="0"/>
              </a:rPr>
              <a:t>Ch. 2, Para. C.2.b. (pp. 170-171)</a:t>
            </a:r>
          </a:p>
          <a:p>
            <a:r>
              <a:rPr lang="en-US">
                <a:effectLst/>
                <a:latin typeface="Source Sans Pro" panose="020B0503030403020204" pitchFamily="34" charset="0"/>
                <a:ea typeface="Source Sans Pro" panose="020B0503030403020204" pitchFamily="34" charset="0"/>
              </a:rPr>
              <a:t>SBA has authorized SBA Express Lenders to make the credit decision without prior SBA review</a:t>
            </a:r>
          </a:p>
          <a:p>
            <a:r>
              <a:rPr lang="en-US">
                <a:effectLst/>
                <a:latin typeface="Source Sans Pro" panose="020B0503030403020204" pitchFamily="34" charset="0"/>
                <a:ea typeface="Source Sans Pro" panose="020B0503030403020204" pitchFamily="34" charset="0"/>
              </a:rPr>
              <a:t>Lenders must not make an SBA Express loan that would be available on reasonable commercial terms </a:t>
            </a:r>
          </a:p>
          <a:p>
            <a:r>
              <a:rPr lang="en-US">
                <a:effectLst/>
                <a:latin typeface="Source Sans Pro" panose="020B0503030403020204" pitchFamily="34" charset="0"/>
                <a:ea typeface="Source Sans Pro" panose="020B0503030403020204" pitchFamily="34" charset="0"/>
              </a:rPr>
              <a:t>The credit analysis must demonstrate that there is a reasonable assurance of repayment</a:t>
            </a:r>
          </a:p>
        </p:txBody>
      </p:sp>
    </p:spTree>
    <p:extLst>
      <p:ext uri="{BB962C8B-B14F-4D97-AF65-F5344CB8AC3E}">
        <p14:creationId xmlns:p14="http://schemas.microsoft.com/office/powerpoint/2010/main" val="8602821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E9114-8518-2446-F0D6-0C4604BF70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92A603-D48B-ADBB-95F5-2D4A26E919E5}"/>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104</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3F340FB-FAD5-69A2-235E-525350F32F81}"/>
              </a:ext>
            </a:extLst>
          </p:cNvPr>
          <p:cNvSpPr>
            <a:spLocks noGrp="1"/>
          </p:cNvSpPr>
          <p:nvPr>
            <p:ph type="title"/>
          </p:nvPr>
        </p:nvSpPr>
        <p:spPr>
          <a:xfrm>
            <a:off x="314826" y="298576"/>
            <a:ext cx="11562347" cy="644764"/>
          </a:xfrm>
        </p:spPr>
        <p:txBody>
          <a:bodyPr>
            <a:noAutofit/>
          </a:bodyPr>
          <a:lstStyle/>
          <a:p>
            <a:r>
              <a:rPr lang="en-US" spc="0">
                <a:latin typeface="Source Sans Pro" panose="020B0503030403020204" pitchFamily="34" charset="0"/>
                <a:ea typeface="Source Sans Pro" panose="020B0503030403020204" pitchFamily="34" charset="0"/>
              </a:rPr>
              <a:t>Collateral - 7(a) Small and SBA Express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F74955FB-086E-6FFD-6A43-A4872E5BAAE8}"/>
              </a:ext>
            </a:extLst>
          </p:cNvPr>
          <p:cNvSpPr>
            <a:spLocks noGrp="1"/>
          </p:cNvSpPr>
          <p:nvPr>
            <p:ph idx="1"/>
          </p:nvPr>
        </p:nvSpPr>
        <p:spPr>
          <a:xfrm>
            <a:off x="613611" y="962526"/>
            <a:ext cx="11102138" cy="5616085"/>
          </a:xfrm>
        </p:spPr>
        <p:txBody>
          <a:bodyPr>
            <a:normAutofit/>
          </a:bodyPr>
          <a:lstStyle/>
          <a:p>
            <a:pPr marL="0" indent="0">
              <a:buNone/>
            </a:pPr>
            <a:r>
              <a:rPr lang="en-US" b="1">
                <a:effectLst/>
                <a:latin typeface="Source Sans Pro" panose="020B0503030403020204" pitchFamily="34" charset="0"/>
                <a:ea typeface="Source Sans Pro" panose="020B0503030403020204" pitchFamily="34" charset="0"/>
              </a:rPr>
              <a:t>Ch. 2, Para. </a:t>
            </a:r>
            <a:r>
              <a:rPr lang="en-US" b="1">
                <a:latin typeface="Source Sans Pro" panose="020B0503030403020204" pitchFamily="34" charset="0"/>
                <a:ea typeface="Source Sans Pro" panose="020B0503030403020204" pitchFamily="34" charset="0"/>
              </a:rPr>
              <a:t>C</a:t>
            </a:r>
            <a:r>
              <a:rPr lang="en-US" b="1">
                <a:effectLst/>
                <a:latin typeface="Source Sans Pro" panose="020B0503030403020204" pitchFamily="34" charset="0"/>
                <a:ea typeface="Source Sans Pro" panose="020B0503030403020204" pitchFamily="34" charset="0"/>
              </a:rPr>
              <a:t>.3.a</a:t>
            </a:r>
            <a:r>
              <a:rPr lang="en-US" b="1">
                <a:latin typeface="Source Sans Pro" panose="020B0503030403020204" pitchFamily="34" charset="0"/>
                <a:ea typeface="Source Sans Pro" panose="020B0503030403020204" pitchFamily="34" charset="0"/>
              </a:rPr>
              <a:t>.ii-iv</a:t>
            </a:r>
            <a:r>
              <a:rPr lang="en-US" b="1">
                <a:effectLst/>
                <a:latin typeface="Source Sans Pro" panose="020B0503030403020204" pitchFamily="34" charset="0"/>
                <a:ea typeface="Source Sans Pro" panose="020B0503030403020204" pitchFamily="34" charset="0"/>
              </a:rPr>
              <a:t> (pp. </a:t>
            </a:r>
            <a:r>
              <a:rPr lang="en-US" b="1">
                <a:latin typeface="Source Sans Pro" panose="020B0503030403020204" pitchFamily="34" charset="0"/>
                <a:ea typeface="Source Sans Pro" panose="020B0503030403020204" pitchFamily="34" charset="0"/>
              </a:rPr>
              <a:t>171-172</a:t>
            </a:r>
            <a:r>
              <a:rPr lang="en-US" b="1">
                <a:effectLst/>
                <a:latin typeface="Source Sans Pro" panose="020B0503030403020204" pitchFamily="34" charset="0"/>
                <a:ea typeface="Source Sans Pro" panose="020B0503030403020204" pitchFamily="34" charset="0"/>
              </a:rPr>
              <a:t>)</a:t>
            </a:r>
            <a:r>
              <a:rPr lang="pt-BR" b="1">
                <a:latin typeface="Source Sans Pro" panose="020B0503030403020204" pitchFamily="34" charset="0"/>
                <a:ea typeface="Source Sans Pro" panose="020B0503030403020204" pitchFamily="34" charset="0"/>
              </a:rPr>
              <a:t> and Ch. 2, Para. C.3.b.ii-vi (p. 175)</a:t>
            </a:r>
            <a:endParaRPr lang="en-US" b="1">
              <a:effectLst/>
              <a:latin typeface="Source Sans Pro" panose="020B0503030403020204" pitchFamily="34" charset="0"/>
              <a:ea typeface="Source Sans Pro" panose="020B0503030403020204" pitchFamily="34" charset="0"/>
            </a:endParaRPr>
          </a:p>
          <a:p>
            <a:r>
              <a:rPr lang="en-US" sz="2800">
                <a:latin typeface="Source Sans Pro" panose="020B0503030403020204" pitchFamily="34" charset="0"/>
                <a:ea typeface="Source Sans Pro" panose="020B0503030403020204" pitchFamily="34" charset="0"/>
              </a:rPr>
              <a:t>For loans of </a:t>
            </a:r>
            <a:r>
              <a:rPr lang="en-US" sz="2800" b="1" i="1">
                <a:latin typeface="Source Sans Pro" panose="020B0503030403020204" pitchFamily="34" charset="0"/>
                <a:ea typeface="Source Sans Pro" panose="020B0503030403020204" pitchFamily="34" charset="0"/>
              </a:rPr>
              <a:t>$50,000 or less</a:t>
            </a:r>
            <a:r>
              <a:rPr lang="en-US" sz="2800">
                <a:latin typeface="Source Sans Pro" panose="020B0503030403020204" pitchFamily="34" charset="0"/>
                <a:ea typeface="Source Sans Pro" panose="020B0503030403020204" pitchFamily="34" charset="0"/>
              </a:rPr>
              <a:t>, Lenders are not required to take collateral</a:t>
            </a:r>
          </a:p>
          <a:p>
            <a:r>
              <a:rPr lang="en-US" sz="2800">
                <a:latin typeface="Source Sans Pro" panose="020B0503030403020204" pitchFamily="34" charset="0"/>
                <a:ea typeface="Source Sans Pro" panose="020B0503030403020204" pitchFamily="34" charset="0"/>
              </a:rPr>
              <a:t>When loan proceeds from a 7(a) Small Loan will be used to refinance existing debt, the loan must be secured with at least the same collateral and lien priority as the debt that is being refinanced </a:t>
            </a:r>
          </a:p>
          <a:p>
            <a:r>
              <a:rPr lang="en-US" sz="2800">
                <a:latin typeface="Source Sans Pro" panose="020B0503030403020204" pitchFamily="34" charset="0"/>
                <a:ea typeface="Source Sans Pro" panose="020B0503030403020204" pitchFamily="34" charset="0"/>
              </a:rPr>
              <a:t>When the debt being refinanced is considered to be over collateralized based upon SBA collateral requirements and the 7(a) loan will remain fully secured, the Lender may approve the release of excess collateral</a:t>
            </a:r>
          </a:p>
          <a:p>
            <a:r>
              <a:rPr lang="en-US" sz="2800">
                <a:latin typeface="Source Sans Pro" panose="020B0503030403020204" pitchFamily="34" charset="0"/>
                <a:ea typeface="Source Sans Pro" panose="020B0503030403020204" pitchFamily="34" charset="0"/>
              </a:rPr>
              <a:t>Substitute collateral may be offered providing it is of comparable value and useful life and is determined to be acceptable by SBA or a PLP Lender processing the loan under its PLP authority</a:t>
            </a:r>
          </a:p>
        </p:txBody>
      </p:sp>
    </p:spTree>
    <p:extLst>
      <p:ext uri="{BB962C8B-B14F-4D97-AF65-F5344CB8AC3E}">
        <p14:creationId xmlns:p14="http://schemas.microsoft.com/office/powerpoint/2010/main" val="366883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0680-B16E-DD8B-0A2D-4DC992B04E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BBB50-2908-C6C0-9CE1-67FFC37287D9}"/>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105</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A6A826D-EEFF-59EA-D972-7E2346B0EE3A}"/>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Collateral - 7(a) Small and SBA Express Loans #2</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F6259D55-6AEA-DC06-A7FE-18196759AF16}"/>
              </a:ext>
            </a:extLst>
          </p:cNvPr>
          <p:cNvSpPr>
            <a:spLocks noGrp="1"/>
          </p:cNvSpPr>
          <p:nvPr>
            <p:ph idx="1"/>
          </p:nvPr>
        </p:nvSpPr>
        <p:spPr>
          <a:xfrm>
            <a:off x="613611" y="962526"/>
            <a:ext cx="11102138" cy="5616085"/>
          </a:xfrm>
        </p:spPr>
        <p:txBody>
          <a:bodyPr>
            <a:normAutofit/>
          </a:bodyPr>
          <a:lstStyle/>
          <a:p>
            <a:r>
              <a:rPr lang="en-US" sz="2800">
                <a:latin typeface="Source Sans Pro" panose="020B0503030403020204" pitchFamily="34" charset="0"/>
                <a:ea typeface="Source Sans Pro" panose="020B0503030403020204" pitchFamily="34" charset="0"/>
              </a:rPr>
              <a:t>For loans over $50,000, Lenders must use commercially reasonable and prudent practices to identify collateral that conforms to procedures at least as thorough as those used for their similarly-sized, non-SBA guaranteed commercial loans </a:t>
            </a:r>
          </a:p>
          <a:p>
            <a:r>
              <a:rPr lang="en-US" sz="2800">
                <a:latin typeface="Source Sans Pro" panose="020B0503030403020204" pitchFamily="34" charset="0"/>
                <a:ea typeface="Source Sans Pro" panose="020B0503030403020204" pitchFamily="34" charset="0"/>
              </a:rPr>
              <a:t>Decisions regarding what collateral must be taken to secure a loan are based on the circumstances of the individual loan, including size, and must meet the minimum requirements set forth in this section</a:t>
            </a:r>
          </a:p>
          <a:p>
            <a:pPr marL="0" indent="0">
              <a:buNone/>
            </a:pPr>
            <a:endParaRPr lang="en-US" sz="28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296999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02D64-BA79-600A-34E1-00114964A7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0614F-854C-1956-98DB-68783CE3905B}"/>
              </a:ext>
            </a:extLst>
          </p:cNvPr>
          <p:cNvSpPr txBox="1">
            <a:spLocks/>
          </p:cNvSpPr>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106</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9D019A19-3015-0CA4-C7CC-5FBB7CF7B766}"/>
              </a:ext>
            </a:extLst>
          </p:cNvPr>
          <p:cNvSpPr>
            <a:spLocks noGrp="1"/>
          </p:cNvSpPr>
          <p:nvPr>
            <p:ph type="ctrTitle"/>
          </p:nvPr>
        </p:nvSpPr>
        <p:spPr>
          <a:xfrm>
            <a:off x="1524000" y="2613239"/>
            <a:ext cx="9144000" cy="1631521"/>
          </a:xfrm>
        </p:spPr>
        <p:txBody>
          <a:bodyPr>
            <a:normAutofit/>
          </a:bodyPr>
          <a:lstStyle/>
          <a:p>
            <a:r>
              <a:rPr lang="en-US" sz="4400" spc="0"/>
              <a:t>Chapter 5: E-Tran Terms and Conditions Through Disbursement For All 7(a) Loans</a:t>
            </a:r>
          </a:p>
        </p:txBody>
      </p:sp>
    </p:spTree>
    <p:extLst>
      <p:ext uri="{BB962C8B-B14F-4D97-AF65-F5344CB8AC3E}">
        <p14:creationId xmlns:p14="http://schemas.microsoft.com/office/powerpoint/2010/main" val="5072379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BF68-B7FF-D48F-5A62-BF344EC4D2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7E0DB-47C3-EB73-3C2E-713F5F0A4C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63078C5D-37C3-8CE6-ECE7-60FF232836EA}"/>
              </a:ext>
            </a:extLst>
          </p:cNvPr>
          <p:cNvSpPr>
            <a:spLocks noGrp="1"/>
          </p:cNvSpPr>
          <p:nvPr>
            <p:ph type="title"/>
          </p:nvPr>
        </p:nvSpPr>
        <p:spPr>
          <a:xfrm>
            <a:off x="587829" y="298575"/>
            <a:ext cx="11016342" cy="804512"/>
          </a:xfrm>
        </p:spPr>
        <p:txBody>
          <a:bodyPr>
            <a:normAutofit/>
          </a:bodyPr>
          <a:lstStyle/>
          <a:p>
            <a:pPr>
              <a:lnSpc>
                <a:spcPct val="100000"/>
              </a:lnSpc>
            </a:pPr>
            <a:r>
              <a:rPr lang="en-US" spc="0"/>
              <a:t>E-Tran Terms and Conditions</a:t>
            </a:r>
          </a:p>
        </p:txBody>
      </p:sp>
      <p:sp>
        <p:nvSpPr>
          <p:cNvPr id="3" name="Content Placeholder 2">
            <a:extLst>
              <a:ext uri="{FF2B5EF4-FFF2-40B4-BE49-F238E27FC236}">
                <a16:creationId xmlns:a16="http://schemas.microsoft.com/office/drawing/2014/main" id="{B98C2AD7-20FD-7339-BE2D-C112DEC10222}"/>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A.4. Construction Loan Provisions (pp. 312 - 314)</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Blanket waiver for performance bond requirements now for loans of $350,000 and less </a:t>
            </a:r>
            <a:r>
              <a:rPr lang="en-US" sz="3000" b="1" i="1">
                <a:solidFill>
                  <a:srgbClr val="C00000"/>
                </a:solidFill>
                <a:latin typeface="Source Sans Pro" panose="020B0503030403020204" pitchFamily="34" charset="0"/>
                <a:ea typeface="Source Sans Pro" panose="020B0503030403020204" pitchFamily="34" charset="0"/>
              </a:rPr>
              <a:t>Reduced from $500,000</a:t>
            </a:r>
          </a:p>
          <a:p>
            <a:pPr marL="0" indent="0" hangingPunct="0">
              <a:lnSpc>
                <a:spcPct val="100000"/>
              </a:lnSpc>
              <a:buNone/>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A.4.d. “Do-it-yourself” Construction (pp. 313 - 314)</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The cost is the same as, or less than, either:</a:t>
            </a:r>
          </a:p>
          <a:p>
            <a:pPr lvl="1" hangingPunct="0">
              <a:lnSpc>
                <a:spcPct val="100000"/>
              </a:lnSpc>
              <a:defRPr/>
            </a:pPr>
            <a:r>
              <a:rPr lang="en-US" sz="2600">
                <a:solidFill>
                  <a:srgbClr val="1B1E29"/>
                </a:solidFill>
                <a:latin typeface="Source Sans Pro" panose="020B0503030403020204" pitchFamily="34" charset="0"/>
                <a:ea typeface="Source Sans Pro" panose="020B0503030403020204" pitchFamily="34" charset="0"/>
              </a:rPr>
              <a:t>What an unaffiliated contractor would charge as evidenced by 2 bids on the work; or</a:t>
            </a:r>
          </a:p>
          <a:p>
            <a:pPr lvl="1" hangingPunct="0">
              <a:lnSpc>
                <a:spcPct val="100000"/>
              </a:lnSpc>
              <a:defRPr/>
            </a:pPr>
            <a:r>
              <a:rPr lang="en-US" sz="2600">
                <a:solidFill>
                  <a:srgbClr val="1B1E29"/>
                </a:solidFill>
                <a:latin typeface="Source Sans Pro" panose="020B0503030403020204" pitchFamily="34" charset="0"/>
                <a:ea typeface="Source Sans Pro" panose="020B0503030403020204" pitchFamily="34" charset="0"/>
              </a:rPr>
              <a:t>A single estimate provided by a third-party construction management firm, or by the Lender’s existing internal construction management department </a:t>
            </a:r>
            <a:r>
              <a:rPr lang="en-US" sz="2600" b="1" i="1">
                <a:solidFill>
                  <a:srgbClr val="C00000"/>
                </a:solidFill>
                <a:latin typeface="Source Sans Pro" panose="020B0503030403020204" pitchFamily="34" charset="0"/>
                <a:ea typeface="Source Sans Pro" panose="020B0503030403020204" pitchFamily="34" charset="0"/>
              </a:rPr>
              <a:t>NEW!</a:t>
            </a: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37423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CBCF-2EE8-8124-4532-AA13DCEB3E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87E1D5-F582-2BA0-8102-8912F4E6A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8678CEC3-A538-295A-B564-A50A00C0D998}"/>
              </a:ext>
            </a:extLst>
          </p:cNvPr>
          <p:cNvSpPr>
            <a:spLocks noGrp="1"/>
          </p:cNvSpPr>
          <p:nvPr>
            <p:ph type="title"/>
          </p:nvPr>
        </p:nvSpPr>
        <p:spPr>
          <a:xfrm>
            <a:off x="587829" y="298575"/>
            <a:ext cx="11016342" cy="804512"/>
          </a:xfrm>
        </p:spPr>
        <p:txBody>
          <a:bodyPr>
            <a:normAutofit/>
          </a:bodyPr>
          <a:lstStyle/>
          <a:p>
            <a:pPr>
              <a:lnSpc>
                <a:spcPct val="100000"/>
              </a:lnSpc>
            </a:pPr>
            <a:r>
              <a:rPr lang="en-US" spc="0"/>
              <a:t>Post-Approval Modifications</a:t>
            </a:r>
          </a:p>
        </p:txBody>
      </p:sp>
      <p:sp>
        <p:nvSpPr>
          <p:cNvPr id="3" name="Content Placeholder 2">
            <a:extLst>
              <a:ext uri="{FF2B5EF4-FFF2-40B4-BE49-F238E27FC236}">
                <a16:creationId xmlns:a16="http://schemas.microsoft.com/office/drawing/2014/main" id="{4C3B0E07-EDE4-8A14-4F6A-B37EF87BAF11}"/>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B.2. Post-Approval Modifications (p. 314)</a:t>
            </a:r>
          </a:p>
          <a:p>
            <a:pPr marL="0" indent="0" hangingPunct="0">
              <a:lnSpc>
                <a:spcPct val="100000"/>
              </a:lnSpc>
              <a:buNone/>
              <a:defRPr/>
            </a:pPr>
            <a:r>
              <a:rPr lang="en-US" sz="3000" b="1" i="1">
                <a:solidFill>
                  <a:srgbClr val="1B1E29"/>
                </a:solidFill>
                <a:latin typeface="Source Sans Pro" panose="020B0503030403020204" pitchFamily="34" charset="0"/>
                <a:ea typeface="Source Sans Pro" panose="020B0503030403020204" pitchFamily="34" charset="0"/>
              </a:rPr>
              <a:t>Post-approval and prior to final disbursement: </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See the SBA </a:t>
            </a:r>
            <a:r>
              <a:rPr lang="en-US">
                <a:solidFill>
                  <a:srgbClr val="1B1E29"/>
                </a:solidFill>
                <a:latin typeface="Source Sans Pro" panose="020B0503030403020204" pitchFamily="34" charset="0"/>
                <a:ea typeface="Source Sans Pro" panose="020B0503030403020204" pitchFamily="34" charset="0"/>
                <a:hlinkClick r:id="rId3"/>
              </a:rPr>
              <a:t>Servicing and Liquidation Actions 7(a) Lender Matrix </a:t>
            </a:r>
            <a:r>
              <a:rPr lang="en-US">
                <a:solidFill>
                  <a:srgbClr val="1B1E29"/>
                </a:solidFill>
                <a:latin typeface="Source Sans Pro" panose="020B0503030403020204" pitchFamily="34" charset="0"/>
                <a:ea typeface="Source Sans Pro" panose="020B0503030403020204" pitchFamily="34" charset="0"/>
              </a:rPr>
              <a:t>for complete instructions on post-approval modifications</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All Lenders must inform SBA of certain (unilateral) actions by making the appropriate change using E-Tran Servicing</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A separate notification to the appropriate SBA center is not necessary when the Lender makes the change in E-Tran</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SBA approval of unilateral actions is not necessary and SBA will not respond in writing</a:t>
            </a: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687797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7521-C484-09BE-972D-6563F737E0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8DA88-B18F-02F3-2F3B-70E78A1DBB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9BB018B-AC05-3CF2-7820-FB1D79111BDA}"/>
              </a:ext>
            </a:extLst>
          </p:cNvPr>
          <p:cNvSpPr>
            <a:spLocks noGrp="1"/>
          </p:cNvSpPr>
          <p:nvPr>
            <p:ph type="title"/>
          </p:nvPr>
        </p:nvSpPr>
        <p:spPr>
          <a:xfrm>
            <a:off x="587829" y="298575"/>
            <a:ext cx="11016342" cy="804512"/>
          </a:xfrm>
        </p:spPr>
        <p:txBody>
          <a:bodyPr>
            <a:normAutofit/>
          </a:bodyPr>
          <a:lstStyle/>
          <a:p>
            <a:pPr>
              <a:lnSpc>
                <a:spcPct val="100000"/>
              </a:lnSpc>
            </a:pPr>
            <a:r>
              <a:rPr lang="en-US" spc="0"/>
              <a:t>Post-Approval Modifications and Loan Increases</a:t>
            </a:r>
          </a:p>
        </p:txBody>
      </p:sp>
      <p:sp>
        <p:nvSpPr>
          <p:cNvPr id="3" name="Content Placeholder 2">
            <a:extLst>
              <a:ext uri="{FF2B5EF4-FFF2-40B4-BE49-F238E27FC236}">
                <a16:creationId xmlns:a16="http://schemas.microsoft.com/office/drawing/2014/main" id="{7CB14825-F21D-2550-73E1-923DD74F5B36}"/>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B.3 Post-Approval Modifications (pp. 314)</a:t>
            </a:r>
          </a:p>
          <a:p>
            <a:pPr marL="0" indent="0" hangingPunct="0">
              <a:lnSpc>
                <a:spcPct val="100000"/>
              </a:lnSpc>
              <a:buNone/>
              <a:defRPr/>
            </a:pPr>
            <a:r>
              <a:rPr lang="en-US" sz="3000" b="1" i="1">
                <a:solidFill>
                  <a:srgbClr val="1B1E29"/>
                </a:solidFill>
                <a:latin typeface="Source Sans Pro" panose="020B0503030403020204" pitchFamily="34" charset="0"/>
                <a:ea typeface="Source Sans Pro" panose="020B0503030403020204" pitchFamily="34" charset="0"/>
              </a:rPr>
              <a:t>For 7(a) loans that have been fully disbursed: </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Lenders must refer to </a:t>
            </a:r>
            <a:r>
              <a:rPr lang="en-US" b="1">
                <a:solidFill>
                  <a:schemeClr val="bg2">
                    <a:lumMod val="75000"/>
                  </a:schemeClr>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SOP 50 57</a:t>
            </a:r>
            <a:r>
              <a:rPr lang="en-US">
                <a:solidFill>
                  <a:srgbClr val="1B1E29"/>
                </a:solidFill>
                <a:latin typeface="Source Sans Pro" panose="020B0503030403020204" pitchFamily="34" charset="0"/>
                <a:ea typeface="Source Sans Pro" panose="020B0503030403020204" pitchFamily="34" charset="0"/>
              </a:rPr>
              <a:t>, 7(a) Loan Servicing and Liquidation, and </a:t>
            </a:r>
            <a:r>
              <a:rPr lang="en-US" b="1">
                <a:solidFill>
                  <a:schemeClr val="bg2">
                    <a:lumMod val="75000"/>
                  </a:schemeClr>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Servicing and Liquidation Actions 7(a) Lender Matrix</a:t>
            </a:r>
            <a:r>
              <a:rPr lang="en-US" b="1">
                <a:solidFill>
                  <a:schemeClr val="bg2">
                    <a:lumMod val="75000"/>
                  </a:schemeClr>
                </a:solidFill>
                <a:latin typeface="Source Sans Pro" panose="020B0503030403020204" pitchFamily="34" charset="0"/>
                <a:ea typeface="Source Sans Pro" panose="020B0503030403020204" pitchFamily="34" charset="0"/>
              </a:rPr>
              <a:t> </a:t>
            </a:r>
            <a:r>
              <a:rPr lang="en-US">
                <a:solidFill>
                  <a:srgbClr val="1B1E29"/>
                </a:solidFill>
                <a:latin typeface="Source Sans Pro" panose="020B0503030403020204" pitchFamily="34" charset="0"/>
                <a:ea typeface="Source Sans Pro" panose="020B0503030403020204" pitchFamily="34" charset="0"/>
              </a:rPr>
              <a:t>to determine if SBA notification or SBA approval is required</a:t>
            </a:r>
          </a:p>
          <a:p>
            <a:pPr marL="0" indent="0" hangingPunct="0">
              <a:lnSpc>
                <a:spcPct val="100000"/>
              </a:lnSpc>
              <a:buNone/>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B.4. Loan Increases (pp. 314 - 315)</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Loan increases must be made in accordance with the </a:t>
            </a:r>
            <a:r>
              <a:rPr lang="en-US" b="1">
                <a:solidFill>
                  <a:schemeClr val="bg2">
                    <a:lumMod val="75000"/>
                  </a:schemeClr>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SOP 50 10 </a:t>
            </a:r>
            <a:r>
              <a:rPr lang="en-US">
                <a:solidFill>
                  <a:srgbClr val="1B1E29"/>
                </a:solidFill>
                <a:latin typeface="Source Sans Pro" panose="020B0503030403020204" pitchFamily="34" charset="0"/>
                <a:ea typeface="Source Sans Pro" panose="020B0503030403020204" pitchFamily="34" charset="0"/>
              </a:rPr>
              <a:t>and the Information Notice on 7(a) fees for the fiscal year that were in effect </a:t>
            </a:r>
            <a:r>
              <a:rPr lang="en-US" b="1" i="1">
                <a:solidFill>
                  <a:srgbClr val="C00000"/>
                </a:solidFill>
                <a:latin typeface="Source Sans Pro" panose="020B0503030403020204" pitchFamily="34" charset="0"/>
                <a:ea typeface="Source Sans Pro" panose="020B0503030403020204" pitchFamily="34" charset="0"/>
              </a:rPr>
              <a:t>at the time the loan was approved</a:t>
            </a: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7785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CA15C064-DD44-4CAC-873E-2D1F54821676}" type="slidenum">
              <a:rPr kumimoji="0" lang="en-US" smtClean="0"/>
              <a:pPr eaLnBrk="1" latinLnBrk="0" hangingPunct="1"/>
              <a:t>11</a:t>
            </a:fld>
            <a:endParaRPr kumimoji="0" lang="en-US"/>
          </a:p>
        </p:txBody>
      </p:sp>
      <p:sp>
        <p:nvSpPr>
          <p:cNvPr id="9" name="Title 1"/>
          <p:cNvSpPr txBox="1">
            <a:spLocks/>
          </p:cNvSpPr>
          <p:nvPr/>
        </p:nvSpPr>
        <p:spPr>
          <a:xfrm>
            <a:off x="1825752" y="457200"/>
            <a:ext cx="8686800" cy="84124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defRPr/>
            </a:pPr>
            <a:r>
              <a:rPr lang="en-US">
                <a:solidFill>
                  <a:srgbClr val="1F497D"/>
                </a:solidFill>
                <a:latin typeface="Source Sans Pro" panose="020B0503030403020204" pitchFamily="34" charset="0"/>
              </a:rPr>
              <a:t>tOP SCREEN-OUT categories</a:t>
            </a:r>
          </a:p>
        </p:txBody>
      </p:sp>
      <p:graphicFrame>
        <p:nvGraphicFramePr>
          <p:cNvPr id="8" name="Chart 7" descr="Pie chart showing Top screen-out categories&#10;- Financial Statements/Projections&#10;- Credit Memo Incomplete&#10;- Other"/>
          <p:cNvGraphicFramePr>
            <a:graphicFrameLocks/>
          </p:cNvGraphicFramePr>
          <p:nvPr>
            <p:extLst>
              <p:ext uri="{D42A27DB-BD31-4B8C-83A1-F6EECF244321}">
                <p14:modId xmlns:p14="http://schemas.microsoft.com/office/powerpoint/2010/main" val="2073357331"/>
              </p:ext>
            </p:extLst>
          </p:nvPr>
        </p:nvGraphicFramePr>
        <p:xfrm>
          <a:off x="2741008" y="1381468"/>
          <a:ext cx="6506055" cy="3743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3D7B874-0DCB-B36B-1EB2-FE458089A077}"/>
              </a:ext>
            </a:extLst>
          </p:cNvPr>
          <p:cNvGraphicFramePr/>
          <p:nvPr>
            <p:extLst>
              <p:ext uri="{D42A27DB-BD31-4B8C-83A1-F6EECF244321}">
                <p14:modId xmlns:p14="http://schemas.microsoft.com/office/powerpoint/2010/main" val="3761850281"/>
              </p:ext>
            </p:extLst>
          </p:nvPr>
        </p:nvGraphicFramePr>
        <p:xfrm>
          <a:off x="2645583" y="1298449"/>
          <a:ext cx="6936336" cy="4564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667328"/>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391C5-3B93-CF4B-8D1E-C797009C2C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658D4A-E4D8-B5BC-CB60-93BFA74D05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25EBE86-9477-B724-1562-C0B2F6D2114E}"/>
              </a:ext>
            </a:extLst>
          </p:cNvPr>
          <p:cNvSpPr>
            <a:spLocks noGrp="1"/>
          </p:cNvSpPr>
          <p:nvPr>
            <p:ph type="title"/>
          </p:nvPr>
        </p:nvSpPr>
        <p:spPr>
          <a:xfrm>
            <a:off x="587829" y="298575"/>
            <a:ext cx="11016342" cy="804512"/>
          </a:xfrm>
        </p:spPr>
        <p:txBody>
          <a:bodyPr>
            <a:normAutofit/>
          </a:bodyPr>
          <a:lstStyle/>
          <a:p>
            <a:pPr>
              <a:lnSpc>
                <a:spcPct val="100000"/>
              </a:lnSpc>
            </a:pPr>
            <a:r>
              <a:rPr lang="en-US" spc="0"/>
              <a:t>Loan Closing and Disbursement Updates</a:t>
            </a:r>
          </a:p>
        </p:txBody>
      </p:sp>
      <p:sp>
        <p:nvSpPr>
          <p:cNvPr id="3" name="Content Placeholder 2">
            <a:extLst>
              <a:ext uri="{FF2B5EF4-FFF2-40B4-BE49-F238E27FC236}">
                <a16:creationId xmlns:a16="http://schemas.microsoft.com/office/drawing/2014/main" id="{040B5A29-C68B-D31D-1616-774557610249}"/>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2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200" b="1">
                <a:solidFill>
                  <a:srgbClr val="1B1E29"/>
                </a:solidFill>
                <a:latin typeface="Source Sans Pro" panose="020B0503030403020204" pitchFamily="34" charset="0"/>
                <a:ea typeface="Source Sans Pro" panose="020B0503030403020204" pitchFamily="34" charset="0"/>
              </a:rPr>
              <a:t>, Para. D. Post-Approval Modifications (pp. 316 - 325)</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Lender must ensure any necessary </a:t>
            </a:r>
            <a:r>
              <a:rPr lang="en-US" b="1">
                <a:solidFill>
                  <a:srgbClr val="1B1E29"/>
                </a:solidFill>
                <a:latin typeface="Source Sans Pro" panose="020B0503030403020204" pitchFamily="34" charset="0"/>
                <a:ea typeface="Source Sans Pro" panose="020B0503030403020204" pitchFamily="34" charset="0"/>
              </a:rPr>
              <a:t>state-specific provisions </a:t>
            </a:r>
            <a:r>
              <a:rPr lang="en-US">
                <a:solidFill>
                  <a:srgbClr val="1B1E29"/>
                </a:solidFill>
                <a:latin typeface="Source Sans Pro" panose="020B0503030403020204" pitchFamily="34" charset="0"/>
                <a:ea typeface="Source Sans Pro" panose="020B0503030403020204" pitchFamily="34" charset="0"/>
              </a:rPr>
              <a:t>are contained in the appropriate loan documents (p 317)</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Except for Express loans, Lenders must verify SBA-required equity injection prior to disbursement and document their loan file (319)</a:t>
            </a:r>
          </a:p>
          <a:p>
            <a:pPr hangingPunct="0">
              <a:lnSpc>
                <a:spcPct val="100000"/>
              </a:lnSpc>
              <a:defRPr/>
            </a:pPr>
            <a:r>
              <a:rPr lang="en-US">
                <a:latin typeface="Source Sans Pro" panose="020B0503030403020204" pitchFamily="34" charset="0"/>
                <a:ea typeface="Source Sans Pro" panose="020B0503030403020204" pitchFamily="34" charset="0"/>
              </a:rPr>
              <a:t>Except under SBA Express, Export Express, and 7(a) Small, Lender and Borrower must use and complete and sign SBA Form 1050 or Lender’s equivalent form at the time of first disbursement (p.319)</a:t>
            </a:r>
          </a:p>
          <a:p>
            <a:pPr hangingPunct="0">
              <a:lnSpc>
                <a:spcPct val="100000"/>
              </a:lnSpc>
              <a:defRPr/>
            </a:pPr>
            <a:r>
              <a:rPr lang="en-US">
                <a:latin typeface="Source Sans Pro" panose="020B0503030403020204" pitchFamily="34" charset="0"/>
                <a:ea typeface="Source Sans Pro" panose="020B0503030403020204" pitchFamily="34" charset="0"/>
              </a:rPr>
              <a:t>All Lenders must document each disbursement (p. 319) </a:t>
            </a:r>
          </a:p>
          <a:p>
            <a:pPr hangingPunct="0">
              <a:lnSpc>
                <a:spcPct val="100000"/>
              </a:lnSpc>
              <a:defRPr/>
            </a:pPr>
            <a:r>
              <a:rPr lang="en-US" b="1" i="1">
                <a:latin typeface="Source Sans Pro" panose="020B0503030403020204" pitchFamily="34" charset="0"/>
                <a:ea typeface="Source Sans Pro" panose="020B0503030403020204" pitchFamily="34" charset="0"/>
              </a:rPr>
              <a:t>SBA Form 601 is no longer a required </a:t>
            </a:r>
            <a:r>
              <a:rPr lang="en-US">
                <a:latin typeface="Source Sans Pro" panose="020B0503030403020204" pitchFamily="34" charset="0"/>
                <a:ea typeface="Source Sans Pro" panose="020B0503030403020204" pitchFamily="34" charset="0"/>
              </a:rPr>
              <a:t>(pp. 320 - 321) </a:t>
            </a:r>
            <a:r>
              <a:rPr lang="en-US" b="1" i="1">
                <a:solidFill>
                  <a:srgbClr val="C00000"/>
                </a:solidFill>
                <a:latin typeface="Source Sans Pro" panose="020B0503030403020204" pitchFamily="34" charset="0"/>
                <a:ea typeface="Source Sans Pro" panose="020B0503030403020204" pitchFamily="34" charset="0"/>
              </a:rPr>
              <a:t>New!</a:t>
            </a: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330004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45C4-9CB3-5041-52B6-F14C0CBA71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D87437-9173-0BA3-87EF-E000699120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8662401-C8C0-774F-5FB6-4C9C3E04CE07}"/>
              </a:ext>
            </a:extLst>
          </p:cNvPr>
          <p:cNvSpPr>
            <a:spLocks noGrp="1"/>
          </p:cNvSpPr>
          <p:nvPr>
            <p:ph type="title"/>
          </p:nvPr>
        </p:nvSpPr>
        <p:spPr>
          <a:xfrm>
            <a:off x="587829" y="298575"/>
            <a:ext cx="11016342" cy="804512"/>
          </a:xfrm>
        </p:spPr>
        <p:txBody>
          <a:bodyPr>
            <a:normAutofit/>
          </a:bodyPr>
          <a:lstStyle/>
          <a:p>
            <a:pPr>
              <a:lnSpc>
                <a:spcPct val="100000"/>
              </a:lnSpc>
            </a:pPr>
            <a:r>
              <a:rPr lang="en-US" spc="0"/>
              <a:t>New Borrower Certifications at Loan Closing</a:t>
            </a:r>
          </a:p>
        </p:txBody>
      </p:sp>
      <p:sp>
        <p:nvSpPr>
          <p:cNvPr id="3" name="Content Placeholder 2">
            <a:extLst>
              <a:ext uri="{FF2B5EF4-FFF2-40B4-BE49-F238E27FC236}">
                <a16:creationId xmlns:a16="http://schemas.microsoft.com/office/drawing/2014/main" id="{5300C1D3-CCBA-1565-B46C-F5C3F55351F6}"/>
              </a:ext>
            </a:extLst>
          </p:cNvPr>
          <p:cNvSpPr>
            <a:spLocks noGrp="1"/>
          </p:cNvSpPr>
          <p:nvPr>
            <p:ph idx="1"/>
          </p:nvPr>
        </p:nvSpPr>
        <p:spPr>
          <a:xfrm>
            <a:off x="627018" y="1222745"/>
            <a:ext cx="11016342" cy="5336681"/>
          </a:xfrm>
        </p:spPr>
        <p:txBody>
          <a:bodyPr>
            <a:normAutofit fontScale="92500" lnSpcReduction="100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D.8. Borrower Certifications (pp. 322 - 323)</a:t>
            </a:r>
          </a:p>
          <a:p>
            <a:pPr marL="0" indent="0" hangingPunct="0">
              <a:lnSpc>
                <a:spcPct val="100000"/>
              </a:lnSpc>
              <a:buNone/>
              <a:defRPr/>
            </a:pPr>
            <a:r>
              <a:rPr lang="en-US" sz="3000" b="1">
                <a:solidFill>
                  <a:srgbClr val="1B1E29"/>
                </a:solidFill>
                <a:latin typeface="Source Sans Pro" panose="020B0503030403020204" pitchFamily="34" charset="0"/>
                <a:ea typeface="Source Sans Pro" panose="020B0503030403020204" pitchFamily="34" charset="0"/>
              </a:rPr>
              <a:t>Borrower and OC Must certify:</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They received a copy of the E-Tran Terms and Conditions</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No principal with 50 percent or more of the ownership/voting interest in the Borrower or OC is delinquent on child support</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Borrower and OC are current on all taxes</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The Borrower(s) and 401(k) plan comply with all applicable requirements and will comply with all relevant operating and reporting requirements (If applicable)</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Borrower and/or OC comply with all local, state, and Federal environmental laws and regulations for real estate collateral</a:t>
            </a:r>
          </a:p>
        </p:txBody>
      </p:sp>
    </p:spTree>
    <p:extLst>
      <p:ext uri="{BB962C8B-B14F-4D97-AF65-F5344CB8AC3E}">
        <p14:creationId xmlns:p14="http://schemas.microsoft.com/office/powerpoint/2010/main" val="6954084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73751-C4E9-4E8A-E2E6-97BE2758F7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A7FB0D-4094-7557-649B-51F49F0F09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FB84C327-F03F-69BD-013A-2125611D5A59}"/>
              </a:ext>
            </a:extLst>
          </p:cNvPr>
          <p:cNvSpPr>
            <a:spLocks noGrp="1"/>
          </p:cNvSpPr>
          <p:nvPr>
            <p:ph type="title"/>
          </p:nvPr>
        </p:nvSpPr>
        <p:spPr>
          <a:xfrm>
            <a:off x="587829" y="298575"/>
            <a:ext cx="11016342" cy="804512"/>
          </a:xfrm>
        </p:spPr>
        <p:txBody>
          <a:bodyPr>
            <a:normAutofit fontScale="90000"/>
          </a:bodyPr>
          <a:lstStyle/>
          <a:p>
            <a:pPr>
              <a:lnSpc>
                <a:spcPct val="100000"/>
              </a:lnSpc>
            </a:pPr>
            <a:r>
              <a:rPr lang="en-US" spc="0"/>
              <a:t>Closing  SBA Express, Export Express, and 7(a) Small Loans:</a:t>
            </a:r>
          </a:p>
        </p:txBody>
      </p:sp>
      <p:sp>
        <p:nvSpPr>
          <p:cNvPr id="3" name="Content Placeholder 2">
            <a:extLst>
              <a:ext uri="{FF2B5EF4-FFF2-40B4-BE49-F238E27FC236}">
                <a16:creationId xmlns:a16="http://schemas.microsoft.com/office/drawing/2014/main" id="{9E0B8850-A6B5-E389-C0FD-BABD3CD7FB9E}"/>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D.11. (pp. 323 - 325) Lender must:</a:t>
            </a:r>
          </a:p>
          <a:p>
            <a:pPr hangingPunct="0">
              <a:lnSpc>
                <a:spcPct val="100000"/>
              </a:lnSpc>
              <a:defRPr/>
            </a:pPr>
            <a:r>
              <a:rPr lang="en-US" b="1" i="1">
                <a:solidFill>
                  <a:srgbClr val="1B1E29"/>
                </a:solidFill>
                <a:latin typeface="Source Sans Pro" panose="020B0503030403020204" pitchFamily="34" charset="0"/>
                <a:ea typeface="Source Sans Pro" panose="020B0503030403020204" pitchFamily="34" charset="0"/>
              </a:rPr>
              <a:t>Obtain all required collateral </a:t>
            </a:r>
            <a:r>
              <a:rPr lang="en-US">
                <a:solidFill>
                  <a:srgbClr val="1B1E29"/>
                </a:solidFill>
                <a:latin typeface="Source Sans Pro" panose="020B0503030403020204" pitchFamily="34" charset="0"/>
                <a:ea typeface="Source Sans Pro" panose="020B0503030403020204" pitchFamily="34" charset="0"/>
              </a:rPr>
              <a:t>and must </a:t>
            </a:r>
            <a:r>
              <a:rPr lang="en-US" b="1" i="1">
                <a:solidFill>
                  <a:srgbClr val="1B1E29"/>
                </a:solidFill>
                <a:latin typeface="Source Sans Pro" panose="020B0503030403020204" pitchFamily="34" charset="0"/>
                <a:ea typeface="Source Sans Pro" panose="020B0503030403020204" pitchFamily="34" charset="0"/>
              </a:rPr>
              <a:t>meet all other required conditions before loan disbursement</a:t>
            </a:r>
            <a:r>
              <a:rPr lang="en-US">
                <a:solidFill>
                  <a:srgbClr val="1B1E29"/>
                </a:solidFill>
                <a:latin typeface="Source Sans Pro" panose="020B0503030403020204" pitchFamily="34" charset="0"/>
                <a:ea typeface="Source Sans Pro" panose="020B0503030403020204" pitchFamily="34" charset="0"/>
              </a:rPr>
              <a:t>, including obtaining:</a:t>
            </a:r>
          </a:p>
          <a:p>
            <a:pPr lvl="1"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Valid and enforceable security interests in any loan collateral – including standby agreements</a:t>
            </a:r>
          </a:p>
          <a:p>
            <a:pPr lvl="1"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Appraisals/evaluations</a:t>
            </a:r>
          </a:p>
          <a:p>
            <a:pPr lvl="1"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Business licenses</a:t>
            </a:r>
          </a:p>
          <a:p>
            <a:pPr lvl="1"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Cash/equity injections</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Obtain </a:t>
            </a:r>
            <a:r>
              <a:rPr lang="en-US" b="1" i="1">
                <a:solidFill>
                  <a:srgbClr val="1B1E29"/>
                </a:solidFill>
                <a:latin typeface="Source Sans Pro" panose="020B0503030403020204" pitchFamily="34" charset="0"/>
                <a:ea typeface="Source Sans Pro" panose="020B0503030403020204" pitchFamily="34" charset="0"/>
              </a:rPr>
              <a:t>evidence of no un-remedied adverse change since the date of the application in the financial or any other condition of the Borrower </a:t>
            </a:r>
            <a:r>
              <a:rPr lang="en-US">
                <a:solidFill>
                  <a:srgbClr val="1B1E29"/>
                </a:solidFill>
                <a:latin typeface="Source Sans Pro" panose="020B0503030403020204" pitchFamily="34" charset="0"/>
                <a:ea typeface="Source Sans Pro" panose="020B0503030403020204" pitchFamily="34" charset="0"/>
              </a:rPr>
              <a:t>that would warrant withholding any disbursement (p. 324)</a:t>
            </a: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306656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3FA01-3A11-4BC5-B87C-EA0DF5821F8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91870279-439E-4E79-BF36-73905CB707DD}"/>
              </a:ext>
              <a:ext uri="{C183D7F6-B498-43B3-948B-1728B52AA6E4}">
                <adec:decorative xmlns:adec="http://schemas.microsoft.com/office/drawing/2017/decorative" val="0"/>
              </a:ext>
            </a:extLst>
          </p:cNvPr>
          <p:cNvSpPr>
            <a:spLocks noGrp="1"/>
          </p:cNvSpPr>
          <p:nvPr>
            <p:ph type="title"/>
          </p:nvPr>
        </p:nvSpPr>
        <p:spPr>
          <a:xfrm>
            <a:off x="512957" y="555842"/>
            <a:ext cx="8583768" cy="543115"/>
          </a:xfrm>
        </p:spPr>
        <p:txBody>
          <a:bodyPr>
            <a:noAutofit/>
          </a:bodyPr>
          <a:lstStyle/>
          <a:p>
            <a:r>
              <a:rPr lang="en-US" sz="3600" spc="0"/>
              <a:t>Save the Date – Upcoming Updates</a:t>
            </a:r>
          </a:p>
        </p:txBody>
      </p:sp>
      <p:sp>
        <p:nvSpPr>
          <p:cNvPr id="3" name="Content Placeholder 2">
            <a:extLst>
              <a:ext uri="{FF2B5EF4-FFF2-40B4-BE49-F238E27FC236}">
                <a16:creationId xmlns:a16="http://schemas.microsoft.com/office/drawing/2014/main" id="{AAB4C4B8-5618-432D-B26E-FF50A24444C5}"/>
              </a:ext>
              <a:ext uri="{C183D7F6-B498-43B3-948B-1728B52AA6E4}">
                <adec:decorative xmlns:adec="http://schemas.microsoft.com/office/drawing/2017/decorative" val="0"/>
              </a:ext>
            </a:extLst>
          </p:cNvPr>
          <p:cNvSpPr>
            <a:spLocks noGrp="1"/>
          </p:cNvSpPr>
          <p:nvPr>
            <p:ph idx="1"/>
          </p:nvPr>
        </p:nvSpPr>
        <p:spPr>
          <a:xfrm>
            <a:off x="884959" y="1518241"/>
            <a:ext cx="10642600" cy="4999512"/>
          </a:xfrm>
        </p:spPr>
        <p:txBody>
          <a:bodyPr vert="horz" lIns="91440" tIns="45720" rIns="91440" bIns="45720" rtlCol="0" anchor="t">
            <a:noAutofit/>
          </a:bodyPr>
          <a:lstStyle/>
          <a:p>
            <a:pPr marL="0" indent="0">
              <a:lnSpc>
                <a:spcPct val="120000"/>
              </a:lnSpc>
              <a:spcBef>
                <a:spcPts val="900"/>
              </a:spcBef>
              <a:buNone/>
            </a:pPr>
            <a:r>
              <a:rPr lang="en-US" sz="2800" b="1">
                <a:solidFill>
                  <a:srgbClr val="000000"/>
                </a:solidFill>
                <a:latin typeface="Source Sans Pro"/>
                <a:ea typeface="Source Sans Pro"/>
              </a:rPr>
              <a:t>7(a) Connect Quarterly Update – 3:00 p.m. Eastern</a:t>
            </a:r>
          </a:p>
          <a:p>
            <a:pPr marL="513715" lvl="1" indent="-170815">
              <a:lnSpc>
                <a:spcPct val="120000"/>
              </a:lnSpc>
              <a:spcBef>
                <a:spcPts val="300"/>
              </a:spcBef>
            </a:pPr>
            <a:r>
              <a:rPr lang="en-US">
                <a:solidFill>
                  <a:srgbClr val="000000"/>
                </a:solidFill>
                <a:latin typeface="Source Sans Pro"/>
                <a:ea typeface="Source Sans Pro"/>
              </a:rPr>
              <a:t>Quarterly call for 7(a) Lenders and SBA staff</a:t>
            </a:r>
          </a:p>
          <a:p>
            <a:pPr marL="513715" lvl="1" indent="-170815">
              <a:lnSpc>
                <a:spcPct val="120000"/>
              </a:lnSpc>
              <a:spcBef>
                <a:spcPts val="300"/>
              </a:spcBef>
            </a:pPr>
            <a:r>
              <a:rPr lang="en-US" b="1">
                <a:solidFill>
                  <a:srgbClr val="000000"/>
                </a:solidFill>
                <a:latin typeface="Source Sans Pro"/>
                <a:ea typeface="Source Sans Pro"/>
              </a:rPr>
              <a:t>Login links: </a:t>
            </a:r>
            <a:r>
              <a:rPr lang="en-US" b="1">
                <a:solidFill>
                  <a:srgbClr val="000000"/>
                </a:solidFill>
                <a:latin typeface="Source Sans Pro"/>
                <a:ea typeface="Source Sans Pro"/>
                <a:hlinkClick r:id="rId3"/>
              </a:rPr>
              <a:t>July 15, 2025</a:t>
            </a:r>
            <a:r>
              <a:rPr lang="en-US" b="1">
                <a:solidFill>
                  <a:srgbClr val="000000"/>
                </a:solidFill>
                <a:latin typeface="Source Sans Pro"/>
                <a:ea typeface="Source Sans Pro"/>
              </a:rPr>
              <a:t>;  </a:t>
            </a:r>
            <a:r>
              <a:rPr lang="en-US" b="1">
                <a:solidFill>
                  <a:srgbClr val="000000"/>
                </a:solidFill>
                <a:latin typeface="Source Sans Pro"/>
                <a:ea typeface="Source Sans Pro"/>
                <a:hlinkClick r:id="rId4"/>
              </a:rPr>
              <a:t>Oct.21, 2025</a:t>
            </a:r>
            <a:endParaRPr lang="en-US" b="1">
              <a:solidFill>
                <a:srgbClr val="000000"/>
              </a:solidFill>
            </a:endParaRPr>
          </a:p>
          <a:p>
            <a:pPr marL="342265" lvl="1" indent="0">
              <a:lnSpc>
                <a:spcPct val="120000"/>
              </a:lnSpc>
              <a:spcBef>
                <a:spcPts val="300"/>
              </a:spcBef>
              <a:buNone/>
            </a:pPr>
            <a:endParaRPr lang="en-US" sz="1800" b="1">
              <a:solidFill>
                <a:srgbClr val="000000"/>
              </a:solidFill>
            </a:endParaRPr>
          </a:p>
          <a:p>
            <a:pPr marL="0" indent="0">
              <a:lnSpc>
                <a:spcPct val="120000"/>
              </a:lnSpc>
              <a:spcBef>
                <a:spcPts val="300"/>
              </a:spcBef>
              <a:buNone/>
            </a:pPr>
            <a:r>
              <a:rPr lang="en-US" sz="2800" b="1">
                <a:latin typeface="Source Sans Pro"/>
                <a:ea typeface="Source Sans Pro"/>
              </a:rPr>
              <a:t>504 Connect Quarterly Update – </a:t>
            </a:r>
            <a:r>
              <a:rPr lang="en-US" sz="2800" b="1">
                <a:solidFill>
                  <a:srgbClr val="000000"/>
                </a:solidFill>
                <a:latin typeface="Source Sans Pro"/>
                <a:ea typeface="Source Sans Pro"/>
              </a:rPr>
              <a:t>3:00 p.m. Eastern</a:t>
            </a:r>
          </a:p>
          <a:p>
            <a:pPr marL="513715" lvl="1" indent="-170815">
              <a:lnSpc>
                <a:spcPct val="120000"/>
              </a:lnSpc>
              <a:spcBef>
                <a:spcPts val="300"/>
              </a:spcBef>
            </a:pPr>
            <a:r>
              <a:rPr lang="en-US">
                <a:solidFill>
                  <a:srgbClr val="000000"/>
                </a:solidFill>
                <a:latin typeface="Source Sans Pro"/>
                <a:ea typeface="Source Sans Pro"/>
              </a:rPr>
              <a:t>Quarterly call for CDCs, Third Party </a:t>
            </a:r>
            <a:r>
              <a:rPr lang="en-US">
                <a:latin typeface="Source Sans Pro"/>
                <a:ea typeface="Source Sans Pro"/>
              </a:rPr>
              <a:t>Lenders and SBA staff</a:t>
            </a:r>
          </a:p>
          <a:p>
            <a:pPr marL="513715" lvl="1" indent="-170815">
              <a:lnSpc>
                <a:spcPct val="120000"/>
              </a:lnSpc>
              <a:spcBef>
                <a:spcPts val="300"/>
              </a:spcBef>
            </a:pPr>
            <a:r>
              <a:rPr lang="en-US" b="1">
                <a:latin typeface="Source Sans Pro"/>
                <a:ea typeface="Source Sans Pro"/>
              </a:rPr>
              <a:t>Login links: </a:t>
            </a:r>
            <a:r>
              <a:rPr lang="en-US" sz="2400" b="1">
                <a:solidFill>
                  <a:srgbClr val="000000"/>
                </a:solidFill>
                <a:latin typeface="Source Sans Pro"/>
                <a:ea typeface="Source Sans Pro"/>
                <a:cs typeface="Calibri"/>
                <a:hlinkClick r:id="rId5"/>
              </a:rPr>
              <a:t>June 10, 2025</a:t>
            </a:r>
            <a:r>
              <a:rPr lang="en-US" sz="2400" b="1">
                <a:solidFill>
                  <a:srgbClr val="000000"/>
                </a:solidFill>
                <a:latin typeface="Source Sans Pro"/>
                <a:ea typeface="Source Sans Pro"/>
                <a:cs typeface="Calibri"/>
              </a:rPr>
              <a:t>;  </a:t>
            </a:r>
            <a:r>
              <a:rPr lang="en-US" sz="2400" b="1">
                <a:solidFill>
                  <a:srgbClr val="000000"/>
                </a:solidFill>
                <a:latin typeface="Source Sans Pro"/>
                <a:ea typeface="Source Sans Pro"/>
                <a:cs typeface="Calibri"/>
                <a:hlinkClick r:id="rId6"/>
              </a:rPr>
              <a:t>Sept. 9, 2025</a:t>
            </a:r>
            <a:r>
              <a:rPr lang="en-US" sz="2400" b="1">
                <a:solidFill>
                  <a:srgbClr val="000000"/>
                </a:solidFill>
                <a:latin typeface="Source Sans Pro"/>
                <a:ea typeface="Source Sans Pro"/>
                <a:cs typeface="Calibri"/>
              </a:rPr>
              <a:t>;  </a:t>
            </a:r>
            <a:r>
              <a:rPr lang="en-US" sz="2400" b="1">
                <a:solidFill>
                  <a:srgbClr val="000000"/>
                </a:solidFill>
                <a:latin typeface="Source Sans Pro"/>
                <a:ea typeface="Source Sans Pro"/>
                <a:cs typeface="Calibri"/>
                <a:hlinkClick r:id="rId7"/>
              </a:rPr>
              <a:t>Dec. 9, 2025</a:t>
            </a:r>
            <a:endParaRPr lang="en-US" sz="2000" b="1">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E857E1EB-8F9A-430F-894F-BA85658CF951}"/>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9698600" y="555842"/>
            <a:ext cx="1828959" cy="1924798"/>
          </a:xfrm>
          <a:prstGeom prst="rect">
            <a:avLst/>
          </a:prstGeom>
        </p:spPr>
      </p:pic>
    </p:spTree>
    <p:extLst>
      <p:ext uri="{BB962C8B-B14F-4D97-AF65-F5344CB8AC3E}">
        <p14:creationId xmlns:p14="http://schemas.microsoft.com/office/powerpoint/2010/main" val="41171712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3FA01-3A11-4BC5-B87C-EA0DF5821F8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6858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91870279-439E-4E79-BF36-73905CB707DD}"/>
              </a:ext>
            </a:extLst>
          </p:cNvPr>
          <p:cNvSpPr>
            <a:spLocks noGrp="1"/>
          </p:cNvSpPr>
          <p:nvPr>
            <p:ph type="title"/>
          </p:nvPr>
        </p:nvSpPr>
        <p:spPr>
          <a:xfrm>
            <a:off x="2739708" y="440971"/>
            <a:ext cx="6712583" cy="547451"/>
          </a:xfrm>
        </p:spPr>
        <p:txBody>
          <a:bodyPr>
            <a:noAutofit/>
          </a:bodyPr>
          <a:lstStyle/>
          <a:p>
            <a:r>
              <a:rPr lang="en-US" spc="0"/>
              <a:t>7(a) Loan Program Resources</a:t>
            </a:r>
          </a:p>
        </p:txBody>
      </p:sp>
      <p:sp>
        <p:nvSpPr>
          <p:cNvPr id="3" name="Content Placeholder 2">
            <a:extLst>
              <a:ext uri="{FF2B5EF4-FFF2-40B4-BE49-F238E27FC236}">
                <a16:creationId xmlns:a16="http://schemas.microsoft.com/office/drawing/2014/main" id="{AAB4C4B8-5618-432D-B26E-FF50A24444C5}"/>
              </a:ext>
            </a:extLst>
          </p:cNvPr>
          <p:cNvSpPr>
            <a:spLocks noGrp="1"/>
          </p:cNvSpPr>
          <p:nvPr>
            <p:ph idx="1"/>
          </p:nvPr>
        </p:nvSpPr>
        <p:spPr>
          <a:xfrm>
            <a:off x="628650" y="936666"/>
            <a:ext cx="11176563" cy="5571003"/>
          </a:xfrm>
        </p:spPr>
        <p:txBody>
          <a:bodyPr vert="horz" lIns="91440" tIns="45720" rIns="91440" bIns="45720" rtlCol="0" anchor="t">
            <a:noAutofit/>
          </a:bodyPr>
          <a:lstStyle/>
          <a:p>
            <a:pPr marL="170815" indent="-170815">
              <a:lnSpc>
                <a:spcPct val="120000"/>
              </a:lnSpc>
              <a:spcBef>
                <a:spcPts val="675"/>
              </a:spcBef>
              <a:buFont typeface="Arial" panose="020B0604020202020204" pitchFamily="34" charset="0"/>
              <a:buChar char="•"/>
            </a:pPr>
            <a:r>
              <a:rPr lang="en-US" sz="1800">
                <a:solidFill>
                  <a:srgbClr val="000000"/>
                </a:solidFill>
                <a:latin typeface="Source Sans Pro"/>
                <a:ea typeface="Source Sans Pro"/>
                <a:hlinkClick r:id="rId3"/>
              </a:rPr>
              <a:t>Small Business Act</a:t>
            </a:r>
            <a:r>
              <a:rPr lang="en-US" sz="1800">
                <a:solidFill>
                  <a:srgbClr val="000000"/>
                </a:solidFill>
                <a:latin typeface="Source Sans Pro"/>
                <a:ea typeface="Source Sans Pro"/>
              </a:rPr>
              <a:t> – Permanent link to current version of the Act</a:t>
            </a:r>
          </a:p>
          <a:p>
            <a:pPr marL="170815" indent="-170815">
              <a:lnSpc>
                <a:spcPct val="120000"/>
              </a:lnSpc>
              <a:spcBef>
                <a:spcPts val="675"/>
              </a:spcBef>
              <a:buFont typeface="Arial" panose="020B0604020202020204" pitchFamily="34" charset="0"/>
              <a:buChar char="•"/>
            </a:pPr>
            <a:r>
              <a:rPr lang="en-US" sz="1800">
                <a:solidFill>
                  <a:srgbClr val="000000"/>
                </a:solidFill>
              </a:rPr>
              <a:t>Federal Regulations: 13 CFR Parts </a:t>
            </a:r>
            <a:r>
              <a:rPr lang="en-US" sz="1800">
                <a:solidFill>
                  <a:srgbClr val="000000"/>
                </a:solidFill>
                <a:hlinkClick r:id="rId4"/>
              </a:rPr>
              <a:t>120</a:t>
            </a:r>
            <a:r>
              <a:rPr lang="en-US" sz="1800">
                <a:solidFill>
                  <a:srgbClr val="000000"/>
                </a:solidFill>
              </a:rPr>
              <a:t> (Business loans), </a:t>
            </a:r>
            <a:r>
              <a:rPr lang="en-US" sz="1800">
                <a:solidFill>
                  <a:srgbClr val="000000"/>
                </a:solidFill>
                <a:hlinkClick r:id="rId5"/>
              </a:rPr>
              <a:t>121</a:t>
            </a:r>
            <a:r>
              <a:rPr lang="en-US" sz="1800">
                <a:solidFill>
                  <a:srgbClr val="000000"/>
                </a:solidFill>
              </a:rPr>
              <a:t> (Size), and </a:t>
            </a:r>
            <a:r>
              <a:rPr lang="en-US" sz="1800">
                <a:solidFill>
                  <a:srgbClr val="000000"/>
                </a:solidFill>
                <a:hlinkClick r:id="rId6"/>
              </a:rPr>
              <a:t>103</a:t>
            </a:r>
            <a:r>
              <a:rPr lang="en-US" sz="1800">
                <a:solidFill>
                  <a:srgbClr val="000000"/>
                </a:solidFill>
              </a:rPr>
              <a:t> (Ethics and Agents)</a:t>
            </a:r>
          </a:p>
          <a:p>
            <a:pPr marL="170815" indent="-170815">
              <a:lnSpc>
                <a:spcPct val="120000"/>
              </a:lnSpc>
              <a:spcBef>
                <a:spcPts val="675"/>
              </a:spcBef>
              <a:buFont typeface="Arial" panose="020B0604020202020204" pitchFamily="34" charset="0"/>
              <a:buChar char="•"/>
            </a:pPr>
            <a:r>
              <a:rPr lang="en-US" sz="1800">
                <a:solidFill>
                  <a:srgbClr val="000000"/>
                </a:solidFill>
                <a:latin typeface="Source Sans Pro"/>
                <a:ea typeface="Source Sans Pro"/>
                <a:hlinkClick r:id="rId7"/>
              </a:rPr>
              <a:t>SBA SOP 50 10</a:t>
            </a:r>
            <a:r>
              <a:rPr lang="en-US" sz="1800">
                <a:solidFill>
                  <a:srgbClr val="000000"/>
                </a:solidFill>
                <a:latin typeface="Source Sans Pro"/>
                <a:ea typeface="Source Sans Pro"/>
              </a:rPr>
              <a:t> – SBA 7(a) loan origination</a:t>
            </a:r>
          </a:p>
          <a:p>
            <a:pPr marL="170815" indent="-170815">
              <a:lnSpc>
                <a:spcPct val="120000"/>
              </a:lnSpc>
              <a:spcBef>
                <a:spcPts val="675"/>
              </a:spcBef>
              <a:buFont typeface="Arial" panose="020B0604020202020204" pitchFamily="34" charset="0"/>
              <a:buChar char="•"/>
            </a:pPr>
            <a:r>
              <a:rPr lang="en-US" sz="1800">
                <a:solidFill>
                  <a:srgbClr val="000000"/>
                </a:solidFill>
                <a:hlinkClick r:id="rId8"/>
              </a:rPr>
              <a:t>SBA SOP 50 56</a:t>
            </a:r>
            <a:r>
              <a:rPr lang="en-US" sz="1800">
                <a:solidFill>
                  <a:srgbClr val="000000"/>
                </a:solidFill>
              </a:rPr>
              <a:t> - Lender participation requirements, delegated authority, SBA Lender oversight</a:t>
            </a:r>
          </a:p>
          <a:p>
            <a:pPr marL="170815" indent="-170815">
              <a:lnSpc>
                <a:spcPct val="120000"/>
              </a:lnSpc>
              <a:spcBef>
                <a:spcPts val="675"/>
              </a:spcBef>
              <a:buFont typeface="Arial" panose="020B0604020202020204" pitchFamily="34" charset="0"/>
              <a:buChar char="•"/>
            </a:pPr>
            <a:r>
              <a:rPr lang="en-US" sz="1800">
                <a:solidFill>
                  <a:srgbClr val="000000"/>
                </a:solidFill>
                <a:hlinkClick r:id="rId9"/>
              </a:rPr>
              <a:t>SBA SOP 50 57</a:t>
            </a:r>
            <a:r>
              <a:rPr lang="en-US" sz="1800">
                <a:solidFill>
                  <a:srgbClr val="000000"/>
                </a:solidFill>
              </a:rPr>
              <a:t> - 7(a) Loan servicing and liquidation</a:t>
            </a:r>
          </a:p>
          <a:p>
            <a:pPr marL="170815" indent="-170815">
              <a:lnSpc>
                <a:spcPct val="120000"/>
              </a:lnSpc>
              <a:spcBef>
                <a:spcPts val="675"/>
              </a:spcBef>
              <a:buFont typeface="Arial" panose="020B0604020202020204" pitchFamily="34" charset="0"/>
              <a:buChar char="•"/>
            </a:pPr>
            <a:r>
              <a:rPr lang="en-US" sz="1800">
                <a:solidFill>
                  <a:srgbClr val="000000"/>
                </a:solidFill>
              </a:rPr>
              <a:t>7(a) Servicing and Liquidation Actions </a:t>
            </a:r>
            <a:r>
              <a:rPr lang="en-US" sz="1800">
                <a:solidFill>
                  <a:srgbClr val="000000"/>
                </a:solidFill>
                <a:hlinkClick r:id="rId10"/>
              </a:rPr>
              <a:t>Matrix</a:t>
            </a:r>
            <a:endParaRPr lang="en-US" sz="1800">
              <a:solidFill>
                <a:srgbClr val="000000"/>
              </a:solidFill>
            </a:endParaRPr>
          </a:p>
          <a:p>
            <a:pPr marL="170815" indent="-170815">
              <a:lnSpc>
                <a:spcPct val="120000"/>
              </a:lnSpc>
              <a:spcBef>
                <a:spcPts val="675"/>
              </a:spcBef>
              <a:buFont typeface="Arial" panose="020B0604020202020204" pitchFamily="34" charset="0"/>
              <a:buChar char="•"/>
            </a:pPr>
            <a:r>
              <a:rPr lang="en-US" sz="1800">
                <a:solidFill>
                  <a:srgbClr val="000000"/>
                </a:solidFill>
              </a:rPr>
              <a:t>SBA Office of Capital Access </a:t>
            </a:r>
            <a:r>
              <a:rPr lang="en-US" sz="1800">
                <a:solidFill>
                  <a:srgbClr val="000000"/>
                </a:solidFill>
                <a:hlinkClick r:id="rId11"/>
              </a:rPr>
              <a:t>Training on Demand </a:t>
            </a:r>
            <a:endParaRPr lang="en-US" sz="1800">
              <a:solidFill>
                <a:srgbClr val="000000"/>
              </a:solidFill>
            </a:endParaRPr>
          </a:p>
          <a:p>
            <a:pPr marL="170815" indent="-170815">
              <a:lnSpc>
                <a:spcPct val="120000"/>
              </a:lnSpc>
              <a:spcBef>
                <a:spcPts val="675"/>
              </a:spcBef>
              <a:buFont typeface="Arial" panose="020B0604020202020204" pitchFamily="34" charset="0"/>
              <a:buChar char="•"/>
            </a:pPr>
            <a:r>
              <a:rPr lang="en-US" sz="1800">
                <a:solidFill>
                  <a:srgbClr val="000000"/>
                </a:solidFill>
                <a:latin typeface="Source Sans Pro"/>
                <a:ea typeface="Source Sans Pro"/>
              </a:rPr>
              <a:t>7(a) Loan Program origination </a:t>
            </a:r>
            <a:r>
              <a:rPr lang="en-US" sz="1800">
                <a:solidFill>
                  <a:srgbClr val="000000"/>
                </a:solidFill>
                <a:latin typeface="Source Sans Pro"/>
                <a:ea typeface="Source Sans Pro"/>
                <a:hlinkClick r:id="rId12"/>
              </a:rPr>
              <a:t>7aQuestions@sba.gov</a:t>
            </a:r>
            <a:r>
              <a:rPr lang="en-US" sz="1800">
                <a:solidFill>
                  <a:srgbClr val="000000"/>
                </a:solidFill>
                <a:latin typeface="Source Sans Pro"/>
                <a:ea typeface="Source Sans Pro"/>
              </a:rPr>
              <a:t> </a:t>
            </a:r>
          </a:p>
          <a:p>
            <a:pPr marL="170815" indent="-170815">
              <a:lnSpc>
                <a:spcPct val="120000"/>
              </a:lnSpc>
              <a:spcBef>
                <a:spcPts val="675"/>
              </a:spcBef>
              <a:buFont typeface="Arial" panose="020B0604020202020204" pitchFamily="34" charset="0"/>
              <a:buChar char="•"/>
            </a:pPr>
            <a:r>
              <a:rPr lang="en-US" sz="1800">
                <a:solidFill>
                  <a:srgbClr val="000000"/>
                </a:solidFill>
                <a:latin typeface="Source Sans Pro"/>
                <a:ea typeface="Source Sans Pro"/>
              </a:rPr>
              <a:t>7(a) Loan Program servicing/liquidation/litigation- either </a:t>
            </a:r>
            <a:r>
              <a:rPr lang="en-US" sz="1800">
                <a:solidFill>
                  <a:srgbClr val="000000"/>
                </a:solidFill>
                <a:latin typeface="Source Sans Pro"/>
                <a:ea typeface="Source Sans Pro"/>
                <a:hlinkClick r:id="rId13"/>
              </a:rPr>
              <a:t>FSC.servicing@sba.gov</a:t>
            </a:r>
            <a:r>
              <a:rPr lang="en-US" sz="1800">
                <a:solidFill>
                  <a:srgbClr val="000000"/>
                </a:solidFill>
                <a:latin typeface="Source Sans Pro"/>
                <a:ea typeface="Source Sans Pro"/>
              </a:rPr>
              <a:t> or </a:t>
            </a:r>
            <a:r>
              <a:rPr lang="en-US" sz="1800">
                <a:solidFill>
                  <a:srgbClr val="000000"/>
                </a:solidFill>
                <a:latin typeface="Source Sans Pro"/>
                <a:ea typeface="Source Sans Pro"/>
                <a:hlinkClick r:id="rId14"/>
              </a:rPr>
              <a:t>LRSC.servicing@sba.gov</a:t>
            </a:r>
            <a:r>
              <a:rPr lang="en-US" sz="1800">
                <a:solidFill>
                  <a:srgbClr val="000000"/>
                </a:solidFill>
                <a:latin typeface="Source Sans Pro"/>
                <a:ea typeface="Source Sans Pro"/>
              </a:rPr>
              <a:t> </a:t>
            </a:r>
          </a:p>
          <a:p>
            <a:pPr marL="170815" indent="-170815">
              <a:lnSpc>
                <a:spcPct val="120000"/>
              </a:lnSpc>
              <a:spcBef>
                <a:spcPts val="675"/>
              </a:spcBef>
              <a:buFont typeface="Arial" panose="020B0604020202020204" pitchFamily="34" charset="0"/>
              <a:buChar char="•"/>
            </a:pPr>
            <a:r>
              <a:rPr lang="en-US" sz="1800">
                <a:solidFill>
                  <a:srgbClr val="000000"/>
                </a:solidFill>
              </a:rPr>
              <a:t>Current &amp; future Notices published by SBA: Posted </a:t>
            </a:r>
            <a:r>
              <a:rPr lang="en-US" sz="1800">
                <a:solidFill>
                  <a:srgbClr val="000000"/>
                </a:solidFill>
                <a:hlinkClick r:id="rId15"/>
              </a:rPr>
              <a:t>here</a:t>
            </a:r>
            <a:endParaRPr lang="en-US" sz="1800">
              <a:solidFill>
                <a:srgbClr val="000000"/>
              </a:solidFill>
            </a:endParaRP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B1E29"/>
                </a:solidFill>
                <a:effectLst/>
                <a:uLnTx/>
                <a:uFillTx/>
                <a:latin typeface="Source Sans Pro"/>
                <a:ea typeface="Source Sans Pro"/>
                <a:hlinkClick r:id="rId16"/>
              </a:rPr>
              <a:t>SBA’s Fiscal Transfer Agent (FTA) Wiki</a:t>
            </a:r>
            <a:r>
              <a:rPr kumimoji="0" lang="en-US" sz="1800" b="0" i="0" u="none" strike="noStrike" kern="1200" cap="none" spc="0" normalizeH="0" baseline="0" noProof="0">
                <a:ln>
                  <a:noFill/>
                </a:ln>
                <a:solidFill>
                  <a:srgbClr val="1B1E29"/>
                </a:solidFill>
                <a:effectLst/>
                <a:uLnTx/>
                <a:uFillTx/>
                <a:latin typeface="Source Sans Pro"/>
                <a:ea typeface="Source Sans Pro"/>
              </a:rPr>
              <a:t>: Secondary Market and Pool info, monthly 1502 reporting and forms, downloads &amp; resources </a:t>
            </a:r>
          </a:p>
          <a:p>
            <a:pPr>
              <a:lnSpc>
                <a:spcPct val="100000"/>
              </a:lnSpc>
              <a:defRPr/>
            </a:pPr>
            <a:r>
              <a:rPr lang="en-US" sz="1800">
                <a:solidFill>
                  <a:srgbClr val="000000"/>
                </a:solidFill>
              </a:rPr>
              <a:t>SBA </a:t>
            </a:r>
            <a:r>
              <a:rPr lang="en-US" sz="1800">
                <a:solidFill>
                  <a:srgbClr val="000000"/>
                </a:solidFill>
                <a:hlinkClick r:id="rId17"/>
              </a:rPr>
              <a:t>District Offices </a:t>
            </a:r>
            <a:endParaRPr lang="en-US" sz="1800">
              <a:solidFill>
                <a:srgbClr val="000000"/>
              </a:solidFill>
            </a:endParaRPr>
          </a:p>
        </p:txBody>
      </p:sp>
    </p:spTree>
    <p:extLst>
      <p:ext uri="{BB962C8B-B14F-4D97-AF65-F5344CB8AC3E}">
        <p14:creationId xmlns:p14="http://schemas.microsoft.com/office/powerpoint/2010/main" val="14883818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BC3-5BB0-448B-AF3F-8BC1A37859F0}"/>
              </a:ext>
            </a:extLst>
          </p:cNvPr>
          <p:cNvSpPr>
            <a:spLocks noGrp="1"/>
          </p:cNvSpPr>
          <p:nvPr>
            <p:ph type="title"/>
          </p:nvPr>
        </p:nvSpPr>
        <p:spPr>
          <a:xfrm>
            <a:off x="609600" y="236308"/>
            <a:ext cx="10972800" cy="442348"/>
          </a:xfrm>
        </p:spPr>
        <p:txBody>
          <a:bodyPr>
            <a:noAutofit/>
          </a:bodyPr>
          <a:lstStyle/>
          <a:p>
            <a:r>
              <a:rPr lang="en-US" sz="3200" spc="0"/>
              <a:t>7(a) Loan Program Points of Contact </a:t>
            </a:r>
            <a:br>
              <a:rPr lang="en-US" sz="2800" spc="0"/>
            </a:br>
            <a:endParaRPr lang="en-US" sz="2800" spc="0"/>
          </a:p>
        </p:txBody>
      </p:sp>
      <p:sp>
        <p:nvSpPr>
          <p:cNvPr id="3" name="Content Placeholder 2">
            <a:extLst>
              <a:ext uri="{FF2B5EF4-FFF2-40B4-BE49-F238E27FC236}">
                <a16:creationId xmlns:a16="http://schemas.microsoft.com/office/drawing/2014/main" id="{58CDBB54-48FB-452F-A2E6-2FBD3E7888CD}"/>
              </a:ext>
            </a:extLst>
          </p:cNvPr>
          <p:cNvSpPr>
            <a:spLocks noGrp="1"/>
          </p:cNvSpPr>
          <p:nvPr>
            <p:ph idx="1"/>
          </p:nvPr>
        </p:nvSpPr>
        <p:spPr>
          <a:xfrm>
            <a:off x="452761" y="678656"/>
            <a:ext cx="11599101" cy="6057770"/>
          </a:xfrm>
        </p:spPr>
        <p:txBody>
          <a:bodyPr vert="horz" lIns="91440" tIns="45720" rIns="91440" bIns="45720" numCol="2" rtlCol="0" anchor="t">
            <a:noAutofit/>
          </a:bodyPr>
          <a:lstStyle/>
          <a:p>
            <a:pPr marL="0" indent="0" algn="l" rtl="0" fontAlgn="base">
              <a:lnSpc>
                <a:spcPct val="100000"/>
              </a:lnSpc>
              <a:buNone/>
            </a:pPr>
            <a:r>
              <a:rPr lang="en-US" sz="1200" b="1" i="0">
                <a:solidFill>
                  <a:srgbClr val="000000"/>
                </a:solidFill>
                <a:effectLst/>
                <a:latin typeface="Source Sans Pro"/>
                <a:ea typeface="Source Sans Pro"/>
              </a:rPr>
              <a:t>7(a) Loan Origination Policy</a:t>
            </a:r>
            <a:r>
              <a:rPr lang="en-US" sz="1200" b="0" i="0">
                <a:solidFill>
                  <a:srgbClr val="000000"/>
                </a:solidFill>
                <a:effectLst/>
                <a:latin typeface="Source Sans Pro"/>
                <a:ea typeface="Source Sans Pro"/>
              </a:rPr>
              <a:t>, Ginger Allen, Chief </a:t>
            </a:r>
            <a:r>
              <a:rPr lang="en-US" sz="1200" b="0" i="0" u="sng" strike="noStrike">
                <a:solidFill>
                  <a:srgbClr val="0563C1"/>
                </a:solidFill>
                <a:effectLst/>
                <a:latin typeface="Source Sans Pro"/>
                <a:ea typeface="Source Sans Pro"/>
                <a:hlinkClick r:id="rId3"/>
              </a:rPr>
              <a:t>ginger.allen@sba.gov</a:t>
            </a:r>
            <a:r>
              <a:rPr lang="en-US" sz="1200" b="0" i="0">
                <a:solidFill>
                  <a:srgbClr val="000000"/>
                </a:solidFill>
                <a:effectLst/>
                <a:latin typeface="Source Sans Pro"/>
                <a:ea typeface="Source Sans Pro"/>
              </a:rPr>
              <a:t> </a:t>
            </a:r>
          </a:p>
          <a:p>
            <a:pPr marL="0" indent="0" fontAlgn="base">
              <a:lnSpc>
                <a:spcPct val="100000"/>
              </a:lnSpc>
              <a:spcBef>
                <a:spcPts val="0"/>
              </a:spcBef>
              <a:buNone/>
            </a:pPr>
            <a:r>
              <a:rPr lang="en-US" sz="1200" kern="100">
                <a:effectLst/>
                <a:latin typeface="Source Sans Pro"/>
                <a:ea typeface="Source Sans Pro"/>
                <a:cs typeface="Arial"/>
              </a:rPr>
              <a:t>Origination Policy Questions: </a:t>
            </a:r>
            <a:r>
              <a:rPr lang="en-US" sz="1200" u="sng" kern="100">
                <a:solidFill>
                  <a:srgbClr val="0563C1"/>
                </a:solidFill>
                <a:latin typeface="Source Sans Pro"/>
                <a:ea typeface="Source Sans Pro"/>
                <a:cs typeface="Arial"/>
                <a:hlinkClick r:id="rId4"/>
              </a:rPr>
              <a:t>7aQuestions@sba.gov</a:t>
            </a:r>
            <a:endParaRPr lang="en-US" sz="1200" u="sng" kern="100">
              <a:solidFill>
                <a:srgbClr val="0563C1"/>
              </a:solidFill>
              <a:effectLst/>
              <a:latin typeface="Source Sans Pro"/>
              <a:ea typeface="Source Sans Pro"/>
              <a:cs typeface="Arial"/>
            </a:endParaRPr>
          </a:p>
          <a:p>
            <a:pPr marL="0" indent="0" fontAlgn="base">
              <a:lnSpc>
                <a:spcPct val="100000"/>
              </a:lnSpc>
              <a:spcBef>
                <a:spcPts val="0"/>
              </a:spcBef>
              <a:buNone/>
            </a:pPr>
            <a:r>
              <a:rPr lang="en-US" sz="1200">
                <a:effectLst/>
                <a:latin typeface="Source Sans Pro"/>
                <a:ea typeface="Aptos" panose="020B0004020202020204" pitchFamily="34" charset="0"/>
                <a:cs typeface="Aptos" panose="020B0004020202020204" pitchFamily="34" charset="0"/>
              </a:rPr>
              <a:t>Submit a request for an exception to policy: </a:t>
            </a:r>
            <a:r>
              <a:rPr lang="en-US" sz="1200" u="sng">
                <a:solidFill>
                  <a:srgbClr val="467886"/>
                </a:solidFill>
                <a:effectLst/>
                <a:latin typeface="Source Sans Pro"/>
                <a:ea typeface="Aptos" panose="020B0004020202020204" pitchFamily="34" charset="0"/>
                <a:cs typeface="Aptos" panose="020B0004020202020204" pitchFamily="34" charset="0"/>
                <a:hlinkClick r:id="rId5"/>
              </a:rPr>
              <a:t>7aLoanProgram@sba.gov</a:t>
            </a:r>
            <a:endParaRPr lang="en-US" sz="1200" kern="100">
              <a:effectLst/>
              <a:latin typeface="Source Sans Pro"/>
              <a:ea typeface="Source Sans Pro"/>
              <a:cs typeface="Arial"/>
            </a:endParaRP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SBA Risk Mitigation Framework</a:t>
            </a:r>
            <a:r>
              <a:rPr lang="en-US" sz="1200" b="0" i="0">
                <a:solidFill>
                  <a:srgbClr val="000000"/>
                </a:solidFill>
                <a:effectLst/>
                <a:latin typeface="Source Sans Pro"/>
                <a:ea typeface="Source Sans Pro"/>
              </a:rPr>
              <a:t>, Marty Andrews, Deputy Director, OFPO, </a:t>
            </a:r>
            <a:r>
              <a:rPr lang="en-US" sz="1200" b="0" i="0" u="sng" strike="noStrike">
                <a:solidFill>
                  <a:srgbClr val="0563C1"/>
                </a:solidFill>
                <a:effectLst/>
                <a:latin typeface="Source Sans Pro"/>
                <a:ea typeface="Source Sans Pro"/>
                <a:hlinkClick r:id="rId6"/>
              </a:rPr>
              <a:t>martin.andrews@sba.gov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General Compliance Codes Resolution: </a:t>
            </a:r>
            <a:r>
              <a:rPr lang="en-US" sz="1200" b="0" i="0" u="sng" strike="noStrike">
                <a:solidFill>
                  <a:srgbClr val="0563C1"/>
                </a:solidFill>
                <a:effectLst/>
                <a:latin typeface="Source Sans Pro"/>
                <a:ea typeface="Source Sans Pro"/>
                <a:hlinkClick r:id="rId7"/>
              </a:rPr>
              <a:t>7aComplianceCheck@sba.gov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Validation 4363: </a:t>
            </a:r>
            <a:r>
              <a:rPr lang="en-US" sz="1200" b="0" i="0" u="sng" strike="noStrike">
                <a:solidFill>
                  <a:srgbClr val="0563C1"/>
                </a:solidFill>
                <a:effectLst/>
                <a:latin typeface="Source Sans Pro"/>
                <a:ea typeface="Source Sans Pro"/>
                <a:hlinkClick r:id="rId8"/>
              </a:rPr>
              <a:t>4363resolution@sba.gov</a:t>
            </a:r>
            <a:r>
              <a:rPr lang="en-US" sz="1200" b="0" i="0">
                <a:solidFill>
                  <a:srgbClr val="000000"/>
                </a:solidFill>
                <a:effectLst/>
                <a:latin typeface="Source Sans Pro"/>
                <a:ea typeface="Source Sans Pro"/>
              </a:rPr>
              <a:t>  Validation 2087: </a:t>
            </a:r>
            <a:r>
              <a:rPr lang="en-US" sz="1200" b="0" i="0" u="sng" strike="noStrike">
                <a:solidFill>
                  <a:srgbClr val="0563C1"/>
                </a:solidFill>
                <a:effectLst/>
                <a:latin typeface="Source Sans Pro"/>
                <a:ea typeface="Source Sans Pro"/>
                <a:hlinkClick r:id="rId4"/>
              </a:rPr>
              <a:t>7aQuestions@sba.gov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7(a) Loan Processing</a:t>
            </a:r>
            <a:r>
              <a:rPr lang="en-US" sz="1200" b="0" i="0">
                <a:solidFill>
                  <a:srgbClr val="000000"/>
                </a:solidFill>
                <a:effectLst/>
                <a:latin typeface="Source Sans Pro"/>
                <a:ea typeface="Source Sans Pro"/>
              </a:rPr>
              <a:t>, Gregory Prichard, Center Director, LGPC, </a:t>
            </a:r>
            <a:r>
              <a:rPr lang="en-US" sz="1200" b="0" i="0" u="sng" strike="noStrike">
                <a:solidFill>
                  <a:srgbClr val="0563C1"/>
                </a:solidFill>
                <a:effectLst/>
                <a:latin typeface="Source Sans Pro"/>
                <a:ea typeface="Source Sans Pro"/>
                <a:hlinkClick r:id="rId9"/>
              </a:rPr>
              <a:t>gregory.prichard@sba.gov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Origination Questions: </a:t>
            </a:r>
            <a:r>
              <a:rPr lang="en-US" sz="1200" b="0" i="0" u="sng" strike="noStrike">
                <a:solidFill>
                  <a:srgbClr val="0563C1"/>
                </a:solidFill>
                <a:effectLst/>
                <a:latin typeface="Source Sans Pro"/>
                <a:ea typeface="Source Sans Pro"/>
                <a:hlinkClick r:id="rId4"/>
              </a:rPr>
              <a:t>7aQuestions@sba.gov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Servicing: </a:t>
            </a:r>
            <a:r>
              <a:rPr lang="en-US" sz="1200" b="0" i="0" u="sng" strike="noStrike">
                <a:solidFill>
                  <a:srgbClr val="0563C1"/>
                </a:solidFill>
                <a:effectLst/>
                <a:latin typeface="Source Sans Pro"/>
                <a:ea typeface="Source Sans Pro"/>
                <a:hlinkClick r:id="rId10"/>
              </a:rPr>
              <a:t>7aloanmod@sba.gov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Oversite and Delegated Authority for Non-supervised Lenders</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Eddie Ledford, OCRM, </a:t>
            </a:r>
            <a:r>
              <a:rPr lang="en-US" sz="1200" b="0" i="0" u="sng" strike="noStrike">
                <a:solidFill>
                  <a:srgbClr val="0563C1"/>
                </a:solidFill>
                <a:effectLst/>
                <a:latin typeface="Source Sans Pro"/>
                <a:ea typeface="Source Sans Pro"/>
                <a:hlinkClick r:id="rId11"/>
              </a:rPr>
              <a:t>edward.ledford@sba.gov</a:t>
            </a:r>
            <a:r>
              <a:rPr lang="en-US" sz="1200" b="0" i="0">
                <a:solidFill>
                  <a:srgbClr val="0563C1"/>
                </a:solidFill>
                <a:effectLst/>
                <a:latin typeface="Source Sans Pro"/>
                <a:ea typeface="Source Sans Pro"/>
              </a:rPr>
              <a:t> </a:t>
            </a:r>
            <a:endParaRPr lang="en-US" sz="1200" b="0" i="0">
              <a:solidFill>
                <a:srgbClr val="000000"/>
              </a:solidFill>
              <a:effectLst/>
              <a:latin typeface="Source Sans Pro"/>
              <a:ea typeface="Source Sans Pro"/>
            </a:endParaRP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Oversite and Delegated Authority for Supervised Lenders</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SBA Supervised Lenders (SBLCs, NFRLs, CDCs, CA, Microlenders, etc.): </a:t>
            </a:r>
            <a:r>
              <a:rPr lang="en-US" sz="1200" b="0" i="0" u="sng" strike="noStrike">
                <a:solidFill>
                  <a:srgbClr val="0563C1"/>
                </a:solidFill>
                <a:effectLst/>
                <a:latin typeface="Source Sans Pro"/>
                <a:ea typeface="Source Sans Pro"/>
                <a:hlinkClick r:id="rId12"/>
              </a:rPr>
              <a:t>Paul.Kirwin@sba.gov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7(a) Federal Lenders (Banks, Etc.): </a:t>
            </a:r>
            <a:r>
              <a:rPr lang="en-US" sz="1200" b="0" i="0" u="sng" strike="noStrike">
                <a:solidFill>
                  <a:srgbClr val="0563C1"/>
                </a:solidFill>
                <a:effectLst/>
                <a:latin typeface="Source Sans Pro"/>
                <a:ea typeface="Source Sans Pro"/>
                <a:hlinkClick r:id="rId13"/>
              </a:rPr>
              <a:t>Twila.Johnson@sba.gov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General OCRM: </a:t>
            </a:r>
            <a:r>
              <a:rPr lang="en-US" sz="1200" b="0" i="0" u="sng" strike="noStrike">
                <a:solidFill>
                  <a:srgbClr val="0563C1"/>
                </a:solidFill>
                <a:effectLst/>
                <a:latin typeface="Source Sans Pro"/>
                <a:ea typeface="Source Sans Pro"/>
                <a:hlinkClick r:id="rId14"/>
              </a:rPr>
              <a:t>OCRM@sba.gov</a:t>
            </a:r>
            <a:r>
              <a:rPr lang="en-US" sz="1200" b="0" i="0">
                <a:solidFill>
                  <a:srgbClr val="000000"/>
                </a:solidFill>
                <a:effectLst/>
                <a:latin typeface="Source Sans Pro"/>
                <a:ea typeface="Source Sans Pro"/>
              </a:rPr>
              <a:t> or </a:t>
            </a:r>
            <a:r>
              <a:rPr lang="en-US" sz="1200" b="0" i="0" u="sng" strike="noStrike">
                <a:solidFill>
                  <a:srgbClr val="0563C1"/>
                </a:solidFill>
                <a:effectLst/>
                <a:latin typeface="Source Sans Pro"/>
                <a:ea typeface="Source Sans Pro"/>
                <a:hlinkClick r:id="rId15"/>
              </a:rPr>
              <a:t>OfficeofCreditRiskManagement@sba.gov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7(a) Servicing</a:t>
            </a:r>
            <a:r>
              <a:rPr lang="en-US" sz="1200" b="0" i="0">
                <a:solidFill>
                  <a:srgbClr val="000000"/>
                </a:solidFill>
                <a:effectLst/>
                <a:latin typeface="Source Sans Pro"/>
                <a:ea typeface="Source Sans Pro"/>
              </a:rPr>
              <a:t>, </a:t>
            </a:r>
            <a:r>
              <a:rPr lang="en-US" sz="1200" b="1" i="0">
                <a:solidFill>
                  <a:srgbClr val="000000"/>
                </a:solidFill>
                <a:effectLst/>
                <a:latin typeface="Source Sans Pro"/>
                <a:ea typeface="Source Sans Pro"/>
              </a:rPr>
              <a:t>NGPC</a:t>
            </a:r>
            <a:r>
              <a:rPr lang="en-US" sz="1200" b="0" i="0">
                <a:solidFill>
                  <a:srgbClr val="000000"/>
                </a:solidFill>
                <a:effectLst/>
                <a:latin typeface="Source Sans Pro"/>
                <a:ea typeface="Source Sans Pro"/>
              </a:rPr>
              <a:t> – </a:t>
            </a:r>
            <a:r>
              <a:rPr lang="en-US" sz="1200" b="1" i="0">
                <a:solidFill>
                  <a:srgbClr val="000000"/>
                </a:solidFill>
                <a:effectLst/>
                <a:latin typeface="Source Sans Pro"/>
                <a:ea typeface="Source Sans Pro"/>
              </a:rPr>
              <a:t>Herndon</a:t>
            </a:r>
            <a:r>
              <a:rPr lang="en-US" sz="1200" b="0" i="0">
                <a:solidFill>
                  <a:srgbClr val="000000"/>
                </a:solidFill>
                <a:effectLst/>
                <a:latin typeface="Source Sans Pro"/>
                <a:ea typeface="Source Sans Pro"/>
              </a:rPr>
              <a:t>, Vanessa, Piccioni, Director,  </a:t>
            </a:r>
            <a:r>
              <a:rPr lang="en-US" sz="1200" b="0" i="0" u="sng" strike="noStrike">
                <a:solidFill>
                  <a:srgbClr val="0563C1"/>
                </a:solidFill>
                <a:effectLst/>
                <a:latin typeface="Source Sans Pro"/>
                <a:ea typeface="Source Sans Pro"/>
                <a:hlinkClick r:id="rId16"/>
              </a:rPr>
              <a:t>vanessa.piccioni@sba.gov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General inquiries: </a:t>
            </a:r>
            <a:r>
              <a:rPr lang="en-US" sz="1200">
                <a:solidFill>
                  <a:srgbClr val="000000"/>
                </a:solidFill>
                <a:latin typeface="Source Sans Pro"/>
                <a:ea typeface="Source Sans Pro"/>
                <a:hlinkClick r:id="rId17"/>
              </a:rPr>
              <a:t>fsc.servicing@sba.gov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Loans sold on the secondary market: </a:t>
            </a:r>
            <a:r>
              <a:rPr lang="en-US" sz="1200" b="0" i="0" u="sng" strike="noStrike">
                <a:solidFill>
                  <a:srgbClr val="0563C1"/>
                </a:solidFill>
                <a:effectLst/>
                <a:latin typeface="Source Sans Pro"/>
                <a:ea typeface="Source Sans Pro"/>
                <a:hlinkClick r:id="rId18"/>
              </a:rPr>
              <a:t>secondarymarketliq@sba.gov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Loans not sold on the secondary market: </a:t>
            </a:r>
            <a:r>
              <a:rPr lang="en-US" sz="1200" b="0" i="0" u="sng" strike="noStrike">
                <a:solidFill>
                  <a:srgbClr val="0563C1"/>
                </a:solidFill>
                <a:effectLst/>
                <a:latin typeface="Source Sans Pro"/>
                <a:ea typeface="Source Sans Pro"/>
                <a:hlinkClick r:id="rId19"/>
              </a:rPr>
              <a:t>sbapurchase@sba.gov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Expense Reimbursement: </a:t>
            </a:r>
            <a:r>
              <a:rPr lang="en-US" sz="1200" b="0" i="0" u="sng" strike="noStrike">
                <a:solidFill>
                  <a:srgbClr val="0563C1"/>
                </a:solidFill>
                <a:effectLst/>
                <a:latin typeface="Source Sans Pro"/>
                <a:ea typeface="Source Sans Pro"/>
                <a:hlinkClick r:id="rId20"/>
              </a:rPr>
              <a:t>SBACPC@sba.gov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Wrap-up Reports: </a:t>
            </a:r>
            <a:r>
              <a:rPr lang="en-US" sz="1200" b="0" i="0" u="sng" strike="noStrike">
                <a:solidFill>
                  <a:srgbClr val="0563C1"/>
                </a:solidFill>
                <a:effectLst/>
                <a:latin typeface="Source Sans Pro"/>
                <a:ea typeface="Source Sans Pro"/>
                <a:hlinkClick r:id="rId21"/>
              </a:rPr>
              <a:t>SBAChargeoff@sba.gov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endParaRPr lang="en-US" sz="1200" b="1" i="0">
              <a:solidFill>
                <a:srgbClr val="000000"/>
              </a:solidFill>
              <a:effectLst/>
              <a:latin typeface="Source Sans Pro"/>
              <a:ea typeface="Source Sans Pro"/>
            </a:endParaRPr>
          </a:p>
          <a:p>
            <a:pPr marL="0" indent="0" algn="l" rtl="0" fontAlgn="base">
              <a:lnSpc>
                <a:spcPct val="100000"/>
              </a:lnSpc>
              <a:spcBef>
                <a:spcPts val="0"/>
              </a:spcBef>
              <a:buNone/>
            </a:pPr>
            <a:endParaRPr lang="en-US" sz="1200" b="1">
              <a:solidFill>
                <a:srgbClr val="000000"/>
              </a:solidFill>
              <a:latin typeface="Source Sans Pro"/>
              <a:ea typeface="Source Sans Pro"/>
            </a:endParaRPr>
          </a:p>
          <a:p>
            <a:pPr marL="0" indent="0" algn="l" rtl="0" fontAlgn="base">
              <a:lnSpc>
                <a:spcPct val="100000"/>
              </a:lnSpc>
              <a:spcBef>
                <a:spcPts val="0"/>
              </a:spcBef>
              <a:buNone/>
            </a:pPr>
            <a:endParaRPr lang="en-US" sz="1200" b="1" i="0">
              <a:solidFill>
                <a:srgbClr val="000000"/>
              </a:solidFill>
              <a:effectLst/>
              <a:latin typeface="Source Sans Pro"/>
              <a:ea typeface="Source Sans Pro"/>
            </a:endParaRPr>
          </a:p>
          <a:p>
            <a:pPr marL="0" indent="0" algn="l" rtl="0" fontAlgn="base">
              <a:lnSpc>
                <a:spcPct val="100000"/>
              </a:lnSpc>
              <a:spcBef>
                <a:spcPts val="0"/>
              </a:spcBef>
              <a:buNone/>
            </a:pPr>
            <a:r>
              <a:rPr lang="en-US" sz="1200" b="1" i="0">
                <a:solidFill>
                  <a:srgbClr val="000000"/>
                </a:solidFill>
                <a:effectLst/>
                <a:latin typeface="Source Sans Pro"/>
                <a:ea typeface="Source Sans Pro"/>
              </a:rPr>
              <a:t>7(a) Servicing</a:t>
            </a:r>
            <a:r>
              <a:rPr lang="en-US" sz="1200" b="0" i="0">
                <a:solidFill>
                  <a:srgbClr val="000000"/>
                </a:solidFill>
                <a:effectLst/>
                <a:latin typeface="Source Sans Pro"/>
                <a:ea typeface="Source Sans Pro"/>
              </a:rPr>
              <a:t>, </a:t>
            </a:r>
            <a:r>
              <a:rPr lang="en-US" sz="1200" b="1" i="0">
                <a:solidFill>
                  <a:srgbClr val="000000"/>
                </a:solidFill>
                <a:effectLst/>
                <a:latin typeface="Source Sans Pro"/>
                <a:ea typeface="Source Sans Pro"/>
              </a:rPr>
              <a:t>SLSC – East</a:t>
            </a:r>
            <a:r>
              <a:rPr lang="en-US" sz="1200" b="0" i="0">
                <a:solidFill>
                  <a:srgbClr val="000000"/>
                </a:solidFill>
                <a:effectLst/>
                <a:latin typeface="Source Sans Pro"/>
                <a:ea typeface="Source Sans Pro"/>
              </a:rPr>
              <a:t>, Nique Carrington, Center Director, </a:t>
            </a:r>
            <a:r>
              <a:rPr lang="en-US" sz="1200" b="0" i="0" u="sng" strike="noStrike">
                <a:solidFill>
                  <a:srgbClr val="0563C1"/>
                </a:solidFill>
                <a:effectLst/>
                <a:latin typeface="Source Sans Pro"/>
                <a:ea typeface="Source Sans Pro"/>
                <a:hlinkClick r:id="rId22"/>
              </a:rPr>
              <a:t>charla.carrington@sba.gov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Servicing: </a:t>
            </a:r>
            <a:r>
              <a:rPr lang="en-US" sz="1200" b="0" i="0" u="sng" strike="noStrike">
                <a:solidFill>
                  <a:srgbClr val="0563C1"/>
                </a:solidFill>
                <a:effectLst/>
                <a:latin typeface="Source Sans Pro"/>
                <a:ea typeface="Source Sans Pro"/>
                <a:hlinkClick r:id="rId23"/>
              </a:rPr>
              <a:t>lrsc.servicing@sba.gov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Liquidation: </a:t>
            </a:r>
            <a:r>
              <a:rPr lang="en-US" sz="1200" b="0" i="0" u="sng" strike="noStrike">
                <a:solidFill>
                  <a:srgbClr val="0563C1"/>
                </a:solidFill>
                <a:effectLst/>
                <a:latin typeface="Source Sans Pro"/>
                <a:ea typeface="Source Sans Pro"/>
                <a:hlinkClick r:id="rId24"/>
              </a:rPr>
              <a:t>lrsc.504liquidation@sba.gov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Customer Service: </a:t>
            </a:r>
            <a:r>
              <a:rPr lang="en-US" sz="1200" b="0" i="0" u="sng" strike="noStrike">
                <a:solidFill>
                  <a:srgbClr val="0563C1"/>
                </a:solidFill>
                <a:effectLst/>
                <a:latin typeface="Source Sans Pro"/>
                <a:ea typeface="Source Sans Pro"/>
                <a:hlinkClick r:id="rId25"/>
              </a:rPr>
              <a:t>lrsc.customerservice@sba.gov</a:t>
            </a:r>
            <a:r>
              <a:rPr lang="en-US" sz="1200" b="0" i="0">
                <a:solidFill>
                  <a:srgbClr val="000000"/>
                </a:solidFill>
                <a:effectLst/>
                <a:latin typeface="Source Sans Pro"/>
                <a:ea typeface="Source Sans Pro"/>
              </a:rPr>
              <a:t> </a:t>
            </a:r>
          </a:p>
          <a:p>
            <a:pPr marL="0" indent="0" algn="l" rtl="0" fontAlgn="base">
              <a:lnSpc>
                <a:spcPct val="100000"/>
              </a:lnSpc>
              <a:spcBef>
                <a:spcPts val="0"/>
              </a:spcBef>
              <a:buNone/>
            </a:pPr>
            <a:r>
              <a:rPr lang="en-US" sz="1200" b="0" i="0">
                <a:solidFill>
                  <a:srgbClr val="000000"/>
                </a:solidFill>
                <a:effectLst/>
                <a:latin typeface="Source Sans Pro"/>
                <a:ea typeface="Source Sans Pro"/>
              </a:rPr>
              <a:t>Express Purchase: </a:t>
            </a:r>
            <a:r>
              <a:rPr lang="en-US" sz="1200" b="0" i="0" u="sng" strike="noStrike">
                <a:solidFill>
                  <a:srgbClr val="0563C1"/>
                </a:solidFill>
                <a:effectLst/>
                <a:latin typeface="Source Sans Pro"/>
                <a:ea typeface="Source Sans Pro"/>
                <a:hlinkClick r:id="rId26"/>
              </a:rPr>
              <a:t>LRSC.ExpressPurchase@sba.gov</a:t>
            </a:r>
            <a:r>
              <a:rPr lang="en-US" sz="1200" b="0" i="0">
                <a:solidFill>
                  <a:srgbClr val="000000"/>
                </a:solidFill>
                <a:effectLst/>
                <a:latin typeface="Source Sans Pro"/>
                <a:ea typeface="Source Sans Pro"/>
              </a:rPr>
              <a:t> </a:t>
            </a:r>
          </a:p>
          <a:p>
            <a:pPr marL="0" marR="0" indent="0" fontAlgn="base">
              <a:lnSpc>
                <a:spcPct val="100000"/>
              </a:lnSpc>
              <a:spcBef>
                <a:spcPts val="0"/>
              </a:spcBef>
              <a:spcAft>
                <a:spcPts val="0"/>
              </a:spcAft>
              <a:buNone/>
            </a:pPr>
            <a:endParaRPr lang="en-US" sz="1200" b="1" kern="1200">
              <a:solidFill>
                <a:srgbClr val="000000"/>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indent="0" fontAlgn="base">
              <a:lnSpc>
                <a:spcPct val="100000"/>
              </a:lnSpc>
              <a:spcBef>
                <a:spcPts val="0"/>
              </a:spcBef>
              <a:spcAft>
                <a:spcPts val="0"/>
              </a:spcAft>
              <a:buNone/>
            </a:pPr>
            <a:r>
              <a:rPr lang="en-US" sz="1200" b="1" kern="1200">
                <a:solidFill>
                  <a:srgbClr val="000000"/>
                </a:solidFill>
                <a:effectLst/>
                <a:latin typeface="Source Sans Pro"/>
                <a:ea typeface="Source Sans Pro"/>
                <a:cs typeface="Source Sans Pro" panose="020B0503030403020204" pitchFamily="34" charset="0"/>
              </a:rPr>
              <a:t>7(a) Servicing</a:t>
            </a:r>
            <a:r>
              <a:rPr lang="en-US" sz="1200" kern="1200">
                <a:solidFill>
                  <a:srgbClr val="000000"/>
                </a:solidFill>
                <a:effectLst/>
                <a:latin typeface="Source Sans Pro"/>
                <a:ea typeface="Source Sans Pro"/>
                <a:cs typeface="Source Sans Pro" panose="020B0503030403020204" pitchFamily="34" charset="0"/>
              </a:rPr>
              <a:t>, </a:t>
            </a:r>
            <a:r>
              <a:rPr lang="en-US" sz="1200" b="1" kern="1200">
                <a:solidFill>
                  <a:srgbClr val="000000"/>
                </a:solidFill>
                <a:effectLst/>
                <a:latin typeface="Source Sans Pro"/>
                <a:ea typeface="Source Sans Pro"/>
                <a:cs typeface="Source Sans Pro" panose="020B0503030403020204" pitchFamily="34" charset="0"/>
              </a:rPr>
              <a:t>CLSC - West</a:t>
            </a:r>
            <a:r>
              <a:rPr lang="en-US" sz="1200" kern="1200">
                <a:solidFill>
                  <a:srgbClr val="000000"/>
                </a:solidFill>
                <a:effectLst/>
                <a:latin typeface="Source Sans Pro"/>
                <a:ea typeface="Source Sans Pro"/>
                <a:cs typeface="Source Sans Pro" panose="020B0503030403020204" pitchFamily="34" charset="0"/>
              </a:rPr>
              <a:t>, Joel Stiner, Center Director, </a:t>
            </a:r>
            <a:r>
              <a:rPr lang="en-US" sz="1200" u="sng" kern="1200">
                <a:solidFill>
                  <a:srgbClr val="0563C1"/>
                </a:solidFill>
                <a:effectLst/>
                <a:latin typeface="Source Sans Pro"/>
                <a:ea typeface="Source Sans Pro"/>
                <a:cs typeface="Source Sans Pro" panose="020B0503030403020204" pitchFamily="34" charset="0"/>
                <a:hlinkClick r:id="rId27"/>
              </a:rPr>
              <a:t>joel.stiner@sba.gov</a:t>
            </a:r>
            <a:r>
              <a:rPr lang="en-US" sz="1200" kern="1200">
                <a:solidFill>
                  <a:srgbClr val="0563C1"/>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7(a), and 504 loan in regular servicing and purchased 504 loans returned to regular servicing: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563C1"/>
                </a:solidFill>
                <a:effectLst/>
                <a:latin typeface="Source Sans Pro"/>
                <a:ea typeface="Source Sans Pro"/>
                <a:cs typeface="Source Sans Pro" panose="020B0503030403020204" pitchFamily="34" charset="0"/>
                <a:hlinkClick r:id="rId17"/>
              </a:rPr>
              <a:t>fsc.servicing@sba.gov</a:t>
            </a:r>
            <a:r>
              <a:rPr lang="en-US" sz="1200" kern="1200">
                <a:solidFill>
                  <a:srgbClr val="000000"/>
                </a:solidFill>
                <a:effectLst/>
                <a:latin typeface="Source Sans Pro"/>
                <a:ea typeface="Source Sans Pro"/>
                <a:cs typeface="Source Sans Pro" panose="020B0503030403020204" pitchFamily="34" charset="0"/>
              </a:rPr>
              <a:t> MGR: </a:t>
            </a:r>
            <a:r>
              <a:rPr lang="en-US" sz="1200" u="sng" kern="1200">
                <a:solidFill>
                  <a:srgbClr val="0563C1"/>
                </a:solidFill>
                <a:effectLst/>
                <a:latin typeface="Source Sans Pro"/>
                <a:ea typeface="Source Sans Pro"/>
                <a:cs typeface="Source Sans Pro" panose="020B0503030403020204" pitchFamily="34" charset="0"/>
                <a:hlinkClick r:id="rId28"/>
              </a:rPr>
              <a:t>John.Gossett@sba.gov</a:t>
            </a:r>
            <a:r>
              <a:rPr lang="en-US" sz="1200" kern="1200">
                <a:solidFill>
                  <a:srgbClr val="000000"/>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Charged off 7(a) and  504 loans and purchased 7(a) loans not charged off: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00000"/>
                </a:solidFill>
                <a:effectLst/>
                <a:latin typeface="Source Sans Pro"/>
                <a:ea typeface="Source Sans Pro"/>
                <a:cs typeface="Source Sans Pro" panose="020B0503030403020204" pitchFamily="34" charset="0"/>
                <a:hlinkClick r:id="rId29"/>
              </a:rPr>
              <a:t>fsc.postservicing@sba.gov</a:t>
            </a:r>
            <a:r>
              <a:rPr lang="en-US" sz="1200" kern="1200">
                <a:solidFill>
                  <a:srgbClr val="000000"/>
                </a:solidFill>
                <a:effectLst/>
                <a:latin typeface="Source Sans Pro"/>
                <a:ea typeface="Source Sans Pro"/>
                <a:cs typeface="Source Sans Pro" panose="020B0503030403020204" pitchFamily="34" charset="0"/>
              </a:rPr>
              <a:t> MGR: </a:t>
            </a:r>
            <a:r>
              <a:rPr lang="en-US" sz="1200" u="sng" kern="1200">
                <a:solidFill>
                  <a:srgbClr val="000000"/>
                </a:solidFill>
                <a:effectLst/>
                <a:latin typeface="Source Sans Pro"/>
                <a:ea typeface="Source Sans Pro"/>
                <a:cs typeface="Source Sans Pro" panose="020B0503030403020204" pitchFamily="34" charset="0"/>
                <a:hlinkClick r:id="rId30"/>
              </a:rPr>
              <a:t>Christine.Phuangkeo@sba.gov</a:t>
            </a:r>
            <a:r>
              <a:rPr lang="en-US" sz="1200" kern="1200">
                <a:solidFill>
                  <a:srgbClr val="000000"/>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PPP loan issue (e.g. borrower is seeking forgiveness or a repayment plan):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563C1"/>
                </a:solidFill>
                <a:effectLst/>
                <a:latin typeface="Source Sans Pro"/>
                <a:ea typeface="Source Sans Pro"/>
                <a:cs typeface="Source Sans Pro" panose="020B0503030403020204" pitchFamily="34" charset="0"/>
                <a:hlinkClick r:id="rId31"/>
              </a:rPr>
              <a:t>fsc.ppp@sba.gov</a:t>
            </a:r>
            <a:r>
              <a:rPr lang="en-US" sz="1200" u="sng" kern="1200">
                <a:solidFill>
                  <a:srgbClr val="0563C1"/>
                </a:solidFill>
                <a:effectLst/>
                <a:latin typeface="Source Sans Pro"/>
                <a:ea typeface="Source Sans Pro"/>
                <a:cs typeface="Source Sans Pro" panose="020B0503030403020204" pitchFamily="34" charset="0"/>
              </a:rPr>
              <a:t> </a:t>
            </a:r>
            <a:r>
              <a:rPr lang="en-US" sz="1200" kern="1200">
                <a:solidFill>
                  <a:srgbClr val="000000"/>
                </a:solidFill>
                <a:effectLst/>
                <a:latin typeface="Source Sans Pro"/>
                <a:ea typeface="Source Sans Pro"/>
                <a:cs typeface="Source Sans Pro" panose="020B0503030403020204" pitchFamily="34" charset="0"/>
              </a:rPr>
              <a:t>MGR: </a:t>
            </a:r>
            <a:r>
              <a:rPr lang="en-US" sz="1200" u="sng" kern="1200">
                <a:solidFill>
                  <a:srgbClr val="0563C1"/>
                </a:solidFill>
                <a:effectLst/>
                <a:latin typeface="Source Sans Pro"/>
                <a:ea typeface="Source Sans Pro"/>
                <a:cs typeface="Source Sans Pro" panose="020B0503030403020204" pitchFamily="34" charset="0"/>
                <a:hlinkClick r:id="rId32"/>
              </a:rPr>
              <a:t>John.McDermott@sba.gov</a:t>
            </a:r>
            <a:r>
              <a:rPr lang="en-US" sz="1200" u="sng" kern="1200">
                <a:solidFill>
                  <a:srgbClr val="0563C1"/>
                </a:solidFill>
                <a:effectLst/>
                <a:latin typeface="Source Sans Pro"/>
                <a:ea typeface="Source Sans Pro"/>
                <a:cs typeface="Source Sans Pro" panose="020B0503030403020204" pitchFamily="34" charset="0"/>
              </a:rPr>
              <a:t> </a:t>
            </a:r>
            <a:r>
              <a:rPr lang="en-US" sz="1200" kern="1200">
                <a:solidFill>
                  <a:srgbClr val="000000"/>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Express or 7(a) Small loan in liquidation and OIC / Purchase Demand Kits (PDK):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563C1"/>
                </a:solidFill>
                <a:effectLst/>
                <a:latin typeface="Source Sans Pro"/>
                <a:ea typeface="Source Sans Pro"/>
                <a:cs typeface="Source Sans Pro" panose="020B0503030403020204" pitchFamily="34" charset="0"/>
                <a:hlinkClick r:id="rId33"/>
              </a:rPr>
              <a:t>fsc.purchasing@sba.gov</a:t>
            </a:r>
            <a:r>
              <a:rPr lang="en-US" sz="1200" kern="1200">
                <a:solidFill>
                  <a:srgbClr val="000000"/>
                </a:solidFill>
                <a:effectLst/>
                <a:latin typeface="Source Sans Pro"/>
                <a:ea typeface="Source Sans Pro"/>
                <a:cs typeface="Source Sans Pro" panose="020B0503030403020204" pitchFamily="34" charset="0"/>
              </a:rPr>
              <a:t> MGR: </a:t>
            </a:r>
            <a:r>
              <a:rPr lang="en-US" sz="1200" u="sng" kern="1200">
                <a:solidFill>
                  <a:srgbClr val="0563C1"/>
                </a:solidFill>
                <a:effectLst/>
                <a:latin typeface="Source Sans Pro"/>
                <a:ea typeface="Source Sans Pro"/>
                <a:cs typeface="Source Sans Pro" panose="020B0503030403020204" pitchFamily="34" charset="0"/>
                <a:hlinkClick r:id="rId34"/>
              </a:rPr>
              <a:t>Salvador.DelCampo@sba.gov</a:t>
            </a:r>
            <a:r>
              <a:rPr lang="en-US" sz="1200" u="sng" kern="1200">
                <a:solidFill>
                  <a:srgbClr val="0563C1"/>
                </a:solidFill>
                <a:effectLst/>
                <a:latin typeface="Source Sans Pro"/>
                <a:ea typeface="Source Sans Pro"/>
                <a:cs typeface="Source Sans Pro" panose="020B0503030403020204" pitchFamily="34" charset="0"/>
              </a:rPr>
              <a:t> </a:t>
            </a:r>
            <a:r>
              <a:rPr lang="en-US" sz="1200" kern="1200">
                <a:solidFill>
                  <a:srgbClr val="000000"/>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504 loan in liquidation status and OIC: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563C1"/>
                </a:solidFill>
                <a:effectLst/>
                <a:latin typeface="Source Sans Pro"/>
                <a:ea typeface="Source Sans Pro"/>
                <a:cs typeface="Source Sans Pro" panose="020B0503030403020204" pitchFamily="34" charset="0"/>
                <a:hlinkClick r:id="rId35"/>
              </a:rPr>
              <a:t>fsc.504liquidations@sba.gov</a:t>
            </a:r>
            <a:r>
              <a:rPr lang="en-US" sz="1200" u="sng" kern="1200">
                <a:solidFill>
                  <a:srgbClr val="0563C1"/>
                </a:solidFill>
                <a:effectLst/>
                <a:latin typeface="Source Sans Pro"/>
                <a:ea typeface="Source Sans Pro"/>
                <a:cs typeface="Source Sans Pro" panose="020B0503030403020204" pitchFamily="34" charset="0"/>
              </a:rPr>
              <a:t> </a:t>
            </a:r>
            <a:r>
              <a:rPr lang="en-US" sz="1200" kern="1200">
                <a:solidFill>
                  <a:srgbClr val="000000"/>
                </a:solidFill>
                <a:effectLst/>
                <a:latin typeface="Source Sans Pro"/>
                <a:ea typeface="Source Sans Pro"/>
                <a:cs typeface="Source Sans Pro" panose="020B0503030403020204" pitchFamily="34" charset="0"/>
              </a:rPr>
              <a:t>MGR: </a:t>
            </a:r>
            <a:r>
              <a:rPr lang="en-US" sz="1200" u="sng" kern="1200">
                <a:solidFill>
                  <a:srgbClr val="0563C1"/>
                </a:solidFill>
                <a:effectLst/>
                <a:latin typeface="Source Sans Pro"/>
                <a:ea typeface="Source Sans Pro"/>
                <a:cs typeface="Source Sans Pro" panose="020B0503030403020204" pitchFamily="34" charset="0"/>
                <a:hlinkClick r:id="rId36"/>
              </a:rPr>
              <a:t>Gary.Wamhof@sba.gov</a:t>
            </a:r>
            <a:r>
              <a:rPr lang="en-US" sz="1200" u="sng" kern="1200">
                <a:solidFill>
                  <a:srgbClr val="0563C1"/>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Paid in full 504 loan and CDC is missing a Limited Power of Attorney or Collateral File: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Dept: </a:t>
            </a:r>
            <a:r>
              <a:rPr lang="en-US" sz="1200" u="sng" kern="1200">
                <a:solidFill>
                  <a:srgbClr val="0563C1"/>
                </a:solidFill>
                <a:effectLst/>
                <a:latin typeface="Source Sans Pro"/>
                <a:ea typeface="Source Sans Pro"/>
                <a:cs typeface="Source Sans Pro" panose="020B0503030403020204" pitchFamily="34" charset="0"/>
                <a:hlinkClick r:id="rId37"/>
              </a:rPr>
              <a:t>CDC.PIF@sba.gov</a:t>
            </a:r>
            <a:r>
              <a:rPr lang="en-US" sz="1200" u="sng" kern="1200">
                <a:solidFill>
                  <a:srgbClr val="0563C1"/>
                </a:solidFill>
                <a:effectLst/>
                <a:latin typeface="Source Sans Pro"/>
                <a:ea typeface="Source Sans Pro"/>
                <a:cs typeface="Source Sans Pro" panose="020B0503030403020204" pitchFamily="34" charset="0"/>
              </a:rPr>
              <a:t> </a:t>
            </a:r>
            <a:r>
              <a:rPr lang="en-US" sz="1200" kern="1200">
                <a:solidFill>
                  <a:srgbClr val="000000"/>
                </a:solidFill>
                <a:effectLst/>
                <a:latin typeface="Source Sans Pro"/>
                <a:ea typeface="Source Sans Pro"/>
                <a:cs typeface="Source Sans Pro" panose="020B0503030403020204" pitchFamily="34" charset="0"/>
              </a:rPr>
              <a:t>MGR: </a:t>
            </a:r>
            <a:r>
              <a:rPr lang="en-US" sz="1200" u="sng" kern="1200">
                <a:solidFill>
                  <a:srgbClr val="0563C1"/>
                </a:solidFill>
                <a:effectLst/>
                <a:latin typeface="Source Sans Pro"/>
                <a:ea typeface="Source Sans Pro"/>
                <a:cs typeface="Source Sans Pro" panose="020B0503030403020204" pitchFamily="34" charset="0"/>
                <a:hlinkClick r:id="rId38"/>
              </a:rPr>
              <a:t>Katherine.Ayala@sba.gov</a:t>
            </a:r>
            <a:r>
              <a:rPr lang="en-US" sz="1200" u="sng" kern="1200">
                <a:solidFill>
                  <a:srgbClr val="0563C1"/>
                </a:solidFill>
                <a:effectLst/>
                <a:latin typeface="Source Sans Pro"/>
                <a:ea typeface="Source Sans Pro"/>
                <a:cs typeface="Source Sans Pro" panose="020B0503030403020204" pitchFamily="34" charset="0"/>
              </a:rPr>
              <a:t> </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ARC Servicing: </a:t>
            </a:r>
            <a:r>
              <a:rPr lang="en-US" sz="1200" u="sng" kern="1200">
                <a:solidFill>
                  <a:srgbClr val="0563C1"/>
                </a:solidFill>
                <a:effectLst/>
                <a:latin typeface="Source Sans Pro"/>
                <a:ea typeface="Source Sans Pro"/>
                <a:cs typeface="Source Sans Pro" panose="020B0503030403020204" pitchFamily="34" charset="0"/>
                <a:hlinkClick r:id="rId39"/>
              </a:rPr>
              <a:t>ARCloanmod@sba.gov</a:t>
            </a:r>
            <a:endParaRPr lang="en-US" sz="1200" kern="100">
              <a:effectLst/>
              <a:latin typeface="Source Sans Pro"/>
              <a:ea typeface="Source Sans Pro"/>
              <a:cs typeface="Times New Roman" panose="02020603050405020304" pitchFamily="18" charset="0"/>
            </a:endParaRPr>
          </a:p>
          <a:p>
            <a:pPr marL="0" marR="0" indent="0" fontAlgn="base">
              <a:lnSpc>
                <a:spcPct val="100000"/>
              </a:lnSpc>
              <a:spcBef>
                <a:spcPts val="0"/>
              </a:spcBef>
              <a:spcAft>
                <a:spcPts val="0"/>
              </a:spcAft>
              <a:buNone/>
            </a:pPr>
            <a:r>
              <a:rPr lang="en-US" sz="1200" kern="1200">
                <a:solidFill>
                  <a:srgbClr val="000000"/>
                </a:solidFill>
                <a:effectLst/>
                <a:latin typeface="Source Sans Pro"/>
                <a:ea typeface="Source Sans Pro"/>
                <a:cs typeface="Source Sans Pro" panose="020B0503030403020204" pitchFamily="34" charset="0"/>
              </a:rPr>
              <a:t>ARC Form 1502 Issues: </a:t>
            </a:r>
            <a:r>
              <a:rPr lang="en-US" sz="1200" u="sng" kern="1200">
                <a:solidFill>
                  <a:srgbClr val="0563C1"/>
                </a:solidFill>
                <a:effectLst/>
                <a:latin typeface="Source Sans Pro"/>
                <a:ea typeface="Source Sans Pro"/>
                <a:cs typeface="Source Sans Pro" panose="020B0503030403020204" pitchFamily="34" charset="0"/>
                <a:hlinkClick r:id="rId40"/>
              </a:rPr>
              <a:t>ARC1502Inquiries@sba.gov</a:t>
            </a:r>
            <a:endParaRPr lang="en-US" sz="1200" b="0" i="0">
              <a:solidFill>
                <a:srgbClr val="000000"/>
              </a:solidFill>
              <a:effectLst/>
              <a:latin typeface="Source Sans Pro"/>
              <a:ea typeface="Source Sans Pro"/>
            </a:endParaRPr>
          </a:p>
          <a:p>
            <a:pPr marL="0" indent="0" algn="l" rtl="0" fontAlgn="base">
              <a:lnSpc>
                <a:spcPct val="100000"/>
              </a:lnSpc>
              <a:spcBef>
                <a:spcPts val="0"/>
              </a:spcBef>
              <a:buNone/>
            </a:pPr>
            <a:endParaRPr lang="en-US" sz="1200" b="0" i="0">
              <a:solidFill>
                <a:srgbClr val="000000"/>
              </a:solidFill>
              <a:effectLst/>
              <a:latin typeface="Source Sans Pro" panose="020B0503030403020204" pitchFamily="34" charset="0"/>
              <a:ea typeface="Source Sans Pro" panose="020B0503030403020204" pitchFamily="34" charset="0"/>
            </a:endParaRPr>
          </a:p>
          <a:p>
            <a:pPr marL="342265" lvl="1" indent="0">
              <a:lnSpc>
                <a:spcPct val="100000"/>
              </a:lnSpc>
              <a:spcBef>
                <a:spcPts val="0"/>
              </a:spcBef>
              <a:buNone/>
            </a:pPr>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3A150DFE-CD53-4A71-9109-E4CFA95E7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2F040-3028-4E13-B006-F0052EC67CFA}"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218802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BC3-5BB0-448B-AF3F-8BC1A37859F0}"/>
              </a:ext>
            </a:extLst>
          </p:cNvPr>
          <p:cNvSpPr>
            <a:spLocks noGrp="1"/>
          </p:cNvSpPr>
          <p:nvPr>
            <p:ph type="title"/>
          </p:nvPr>
        </p:nvSpPr>
        <p:spPr>
          <a:xfrm>
            <a:off x="609600" y="236308"/>
            <a:ext cx="10972800" cy="442348"/>
          </a:xfrm>
        </p:spPr>
        <p:txBody>
          <a:bodyPr>
            <a:noAutofit/>
          </a:bodyPr>
          <a:lstStyle/>
          <a:p>
            <a:r>
              <a:rPr lang="en-US" sz="3200" spc="0"/>
              <a:t>7(a) Loan Program Points of Contact Continued </a:t>
            </a:r>
            <a:br>
              <a:rPr lang="en-US" sz="2800" spc="0"/>
            </a:br>
            <a:endParaRPr lang="en-US" sz="2800" spc="0"/>
          </a:p>
        </p:txBody>
      </p:sp>
      <p:sp>
        <p:nvSpPr>
          <p:cNvPr id="3" name="Content Placeholder 2">
            <a:extLst>
              <a:ext uri="{FF2B5EF4-FFF2-40B4-BE49-F238E27FC236}">
                <a16:creationId xmlns:a16="http://schemas.microsoft.com/office/drawing/2014/main" id="{58CDBB54-48FB-452F-A2E6-2FBD3E7888CD}"/>
              </a:ext>
            </a:extLst>
          </p:cNvPr>
          <p:cNvSpPr>
            <a:spLocks noGrp="1"/>
          </p:cNvSpPr>
          <p:nvPr>
            <p:ph idx="1"/>
          </p:nvPr>
        </p:nvSpPr>
        <p:spPr>
          <a:xfrm>
            <a:off x="386787" y="678656"/>
            <a:ext cx="11626537" cy="5880777"/>
          </a:xfrm>
        </p:spPr>
        <p:txBody>
          <a:bodyPr vert="horz" lIns="91440" tIns="45720" rIns="91440" bIns="45720" numCol="2" rtlCol="0" anchor="t">
            <a:normAutofit/>
          </a:bodyPr>
          <a:lstStyle/>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a:ea typeface="Source Sans Pro"/>
              </a:rPr>
              <a:t>7(a) Guaranty Denials or Repairs:</a:t>
            </a:r>
            <a:r>
              <a:rPr kumimoji="0" lang="en-US" sz="1200" b="0" i="0" u="none" strike="noStrike" kern="1200" cap="none" spc="0" normalizeH="0" baseline="0" noProof="0">
                <a:ln>
                  <a:noFill/>
                </a:ln>
                <a:solidFill>
                  <a:srgbClr val="000000"/>
                </a:solidFill>
                <a:effectLst/>
                <a:uLnTx/>
                <a:uFillTx/>
                <a:latin typeface="Source Sans Pro"/>
                <a:ea typeface="Source Sans Pro"/>
              </a:rPr>
              <a:t> </a:t>
            </a:r>
            <a:r>
              <a:rPr kumimoji="0" lang="en-US" sz="1200" b="0" i="0" u="sng" strike="noStrike" kern="1200" cap="none" spc="0" normalizeH="0" baseline="0" noProof="0">
                <a:ln>
                  <a:noFill/>
                </a:ln>
                <a:solidFill>
                  <a:srgbClr val="0563C1"/>
                </a:solidFill>
                <a:effectLst/>
                <a:uLnTx/>
                <a:uFillTx/>
                <a:latin typeface="Source Sans Pro"/>
                <a:ea typeface="Source Sans Pro"/>
                <a:hlinkClick r:id="rId3"/>
              </a:rPr>
              <a:t>7aDenials@sba.gov</a:t>
            </a:r>
            <a:r>
              <a:rPr kumimoji="0" lang="en-US" sz="1200" b="0" i="0" u="none" strike="noStrike" kern="1200" cap="none" spc="0" normalizeH="0" baseline="0" noProof="0">
                <a:ln>
                  <a:noFill/>
                </a:ln>
                <a:solidFill>
                  <a:srgbClr val="000000"/>
                </a:solidFill>
                <a:effectLst/>
                <a:uLnTx/>
                <a:uFillTx/>
                <a:latin typeface="Source Sans Pro"/>
                <a:ea typeface="Source Sans Pro"/>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egoe UI" panose="020B0502040204020203" pitchFamily="34" charset="0"/>
              <a:ea typeface="Source Sans Pro"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a:ea typeface="Source Sans Pro"/>
              </a:rPr>
              <a:t>7(a) Upfront Guaranty Fee Issues and Refunds</a:t>
            </a:r>
            <a:r>
              <a:rPr kumimoji="0" lang="en-US" sz="1100" b="1" i="0" u="none" strike="noStrike" kern="1200" cap="none" spc="0" normalizeH="0" baseline="0" noProof="0">
                <a:ln>
                  <a:noFill/>
                </a:ln>
                <a:solidFill>
                  <a:srgbClr val="000000"/>
                </a:solidFill>
                <a:effectLst/>
                <a:uLnTx/>
                <a:uFillTx/>
                <a:latin typeface="Source Sans Pro"/>
                <a:ea typeface="Source Sans Pro"/>
              </a:rPr>
              <a:t>: </a:t>
            </a:r>
            <a:r>
              <a:rPr kumimoji="0" lang="en-US" sz="1200" b="0" i="0" strike="noStrike" kern="1200" cap="none" spc="0" normalizeH="0" baseline="0" noProof="0">
                <a:ln>
                  <a:noFill/>
                </a:ln>
                <a:solidFill>
                  <a:srgbClr val="000000"/>
                </a:solidFill>
                <a:effectLst/>
                <a:uLnTx/>
                <a:uFillTx/>
                <a:latin typeface="Source Sans Pro"/>
                <a:ea typeface="Source Sans Pro"/>
              </a:rPr>
              <a:t>Refer questions on guaranty fees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strike="noStrike" kern="1200" cap="none" spc="0" normalizeH="0" baseline="0" noProof="0">
                <a:ln>
                  <a:noFill/>
                </a:ln>
                <a:solidFill>
                  <a:srgbClr val="000000"/>
                </a:solidFill>
                <a:effectLst/>
                <a:uLnTx/>
                <a:uFillTx/>
                <a:latin typeface="Source Sans Pro"/>
                <a:ea typeface="Source Sans Pro"/>
              </a:rPr>
              <a:t>to the appropriate commercial loan servicing center</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EIDL</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Zach Bradford, Senior Supervisory Loan Specialist,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4"/>
              </a:rPr>
              <a:t>zachary.bradford@sba.gov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General Questions: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5"/>
              </a:rPr>
              <a:t>COVIDEIDLServicing@sba.gov</a:t>
            </a:r>
            <a:r>
              <a:rPr kumimoji="0" lang="en-US" sz="1200" b="0" i="0" u="none"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rPr>
              <a:t> </a:t>
            </a: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PPP</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Vanessa Piccioni, Director, NGPC – Herndon,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6"/>
              </a:rPr>
              <a:t>vanessa.piccioni@sba.gov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General Questions: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7"/>
              </a:rPr>
              <a:t>PPPForgivenessRequests@sba.gov</a:t>
            </a:r>
            <a:r>
              <a:rPr kumimoji="0" lang="en-US" sz="1200" b="0" i="0" u="none"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PPP Identity Theft claim: </a:t>
            </a:r>
            <a:r>
              <a:rPr kumimoji="0" lang="en-US" sz="120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hlinkClick r:id="rId8"/>
              </a:rPr>
              <a:t>PPPIDTheftInquiries@sba.gov</a:t>
            </a:r>
            <a:endParaRPr kumimoji="0" lang="en-US" sz="120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RRF</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Vanessa Piccioni, Director, NGPC – Herndon,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6"/>
              </a:rPr>
              <a:t>vanessa.piccioni@sba.gov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Size Standards</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9"/>
              </a:rPr>
              <a:t>SizeStandards@sba.gov</a:t>
            </a:r>
            <a:r>
              <a:rPr kumimoji="0" lang="en-US" sz="1200" b="0" i="0" u="sng"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Loans that have been referred to Treasury</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Once the loan has been referred to Treasury’s Cross Service for collection, borrower must contact the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Department of Treasury directly at (888) 826-3127 </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For questions on loans that have not yet been referred to Treasury</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Regular 7(a) loans: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0"/>
              </a:rPr>
              <a:t>birminghamtops@sba.gov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Regular Disaster loans: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0"/>
              </a:rPr>
              <a:t>birminghamtops@sba.gov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COVID-19 EIDL loans: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1"/>
              </a:rPr>
              <a:t>COVIDEIDLServicing@sba.gov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PPP loans: Depends on the geographic location of the Applicant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Fresno LSC: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2"/>
              </a:rPr>
              <a:t>fscupdates@sba.gov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Little Rock LSC: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3"/>
              </a:rPr>
              <a:t>LRSC.CustomerService@sba.gov</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SBA’s Treasury Offset Division (SBA employees with questions): 1-800-736-6048 </a:t>
            </a: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Regular Disaster loans</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r>
              <a:rPr kumimoji="0" lang="en-US" sz="1200" b="0" i="0" u="sng"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hlinkClick r:id="rId10"/>
              </a:rPr>
              <a:t>birminghamtops@sba.gov</a:t>
            </a:r>
            <a:r>
              <a:rPr kumimoji="0" lang="en-US" sz="1200" b="0" i="0" u="none" strike="noStrike" kern="12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rPr>
              <a:t> </a:t>
            </a: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indent="0" fontAlgn="base">
              <a:lnSpc>
                <a:spcPct val="100000"/>
              </a:lnSpc>
              <a:spcBef>
                <a:spcPts val="0"/>
              </a:spcBef>
              <a:buNone/>
              <a:defRPr/>
            </a:pPr>
            <a:r>
              <a:rPr lang="en-US" sz="1200" b="1" i="0">
                <a:solidFill>
                  <a:srgbClr val="000000"/>
                </a:solidFill>
                <a:effectLst/>
                <a:latin typeface="Source Sans Pro" panose="020B0503030403020204" pitchFamily="34" charset="0"/>
              </a:rPr>
              <a:t>E-Tran entry and questions</a:t>
            </a:r>
            <a:r>
              <a:rPr lang="en-US" sz="1200" b="0" i="0">
                <a:solidFill>
                  <a:srgbClr val="000000"/>
                </a:solidFill>
                <a:effectLst/>
                <a:latin typeface="Source Sans Pro" panose="020B0503030403020204" pitchFamily="34" charset="0"/>
              </a:rPr>
              <a:t>: </a:t>
            </a:r>
            <a:r>
              <a:rPr lang="en-US" sz="1200" b="0" i="0" u="sng" strike="noStrike">
                <a:solidFill>
                  <a:srgbClr val="0563C1"/>
                </a:solidFill>
                <a:effectLst/>
                <a:latin typeface="Source Sans Pro" panose="020B0503030403020204" pitchFamily="34" charset="0"/>
                <a:hlinkClick r:id="rId14"/>
              </a:rPr>
              <a:t>CAFSQuestions@sba.gov</a:t>
            </a:r>
            <a:r>
              <a:rPr lang="en-US" sz="1200" b="0" i="0">
                <a:solidFill>
                  <a:srgbClr val="000000"/>
                </a:solidFill>
                <a:effectLst/>
                <a:latin typeface="Source Sans Pro" panose="020B0503030403020204" pitchFamily="34" charset="0"/>
              </a:rPr>
              <a:t>  </a:t>
            </a:r>
            <a:endParaRPr lang="en-US" sz="1200"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Questions on Lender Match:</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a:t>
            </a:r>
            <a:r>
              <a:rPr kumimoji="0" lang="en-US" sz="1200" b="0" i="0" u="sng"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Segoe UI"/>
                <a:hlinkClick r:id="rId15"/>
              </a:rPr>
              <a:t>LenderMatch@sba.gov</a:t>
            </a:r>
            <a:endParaRPr kumimoji="0" lang="en-US" sz="1200" b="0" i="0" u="sng"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Segoe UI"/>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sng"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Segoe UI"/>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Questions on LLMS Lender Portal:</a:t>
            </a: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r>
              <a:rPr kumimoji="0" lang="en-US" sz="1200" b="0" i="0" u="sng" strike="noStrike" kern="1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cs typeface="Arial" panose="020B0604020202020204" pitchFamily="34" charset="0"/>
                <a:hlinkClick r:id="rId16"/>
              </a:rPr>
              <a:t>SBALLMSpmo@deloitte.com</a:t>
            </a:r>
            <a:endParaRPr kumimoji="0" lang="en-US" sz="1200" b="0" i="0" u="sng" strike="noStrike" kern="1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endParaRPr kumimoji="0" lang="en-US" sz="1200" b="0" i="0" u="sng" strike="noStrike" kern="1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1"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7(a) WCP Program:</a:t>
            </a: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General</a:t>
            </a:r>
            <a:r>
              <a:rPr lang="en-US" sz="1200" kern="100">
                <a:solidFill>
                  <a:srgbClr val="1B1E29"/>
                </a:solidFill>
                <a:latin typeface="Source Sans Pro" panose="020B0503030403020204" pitchFamily="34" charset="0"/>
                <a:ea typeface="Source Sans Pro" panose="020B0503030403020204" pitchFamily="34" charset="0"/>
                <a:cs typeface="Arial" panose="020B0604020202020204" pitchFamily="34" charset="0"/>
              </a:rPr>
              <a:t> Inquiries: </a:t>
            </a:r>
            <a:r>
              <a:rPr kumimoji="0" lang="en-US" sz="1200" b="0" i="0" u="sng" strike="noStrike" kern="1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cs typeface="Arial" panose="020B0604020202020204" pitchFamily="34" charset="0"/>
                <a:hlinkClick r:id="rId17"/>
              </a:rPr>
              <a:t>7aWCP@sba.gov</a:t>
            </a:r>
            <a:endParaRPr kumimoji="0" lang="en-US" sz="1200" b="0" i="0" u="sng" strike="noStrike" kern="100" cap="none" spc="0" normalizeH="0" baseline="0" noProof="0">
              <a:ln>
                <a:noFill/>
              </a:ln>
              <a:solidFill>
                <a:srgbClr val="0563C1"/>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Requests for exceptions to WCP policy: </a:t>
            </a:r>
            <a:r>
              <a:rPr kumimoji="0" lang="en-US" sz="1200" b="0" i="0"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hlinkClick r:id="rId18"/>
              </a:rPr>
              <a:t>7aLoanMod@sba.gov</a:t>
            </a:r>
            <a:r>
              <a:rPr kumimoji="0" lang="en-US" sz="1200" b="0" i="0"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Delegated Authority: </a:t>
            </a: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hlinkClick r:id="rId19"/>
              </a:rPr>
              <a:t>DelegatedAuthority@sba.gov</a:t>
            </a: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rPr>
              <a:t>Export Finance Managers: </a:t>
            </a:r>
            <a:r>
              <a:rPr lang="en-US" sz="1200" u="sng">
                <a:solidFill>
                  <a:srgbClr val="0000FF"/>
                </a:solidFill>
                <a:effectLst/>
                <a:latin typeface="Source Sans Pro" panose="020B0503030403020204" pitchFamily="34" charset="0"/>
                <a:ea typeface="Source Sans Pro" panose="020B0503030403020204" pitchFamily="34" charset="0"/>
                <a:hlinkClick r:id="rId20"/>
              </a:rPr>
              <a:t> Locations and staff</a:t>
            </a:r>
            <a:endParaRPr kumimoji="0" lang="en-US" sz="1200" b="0" i="0" u="none" strike="noStrike" kern="1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indent="0">
              <a:lnSpc>
                <a:spcPct val="100000"/>
              </a:lnSpc>
              <a:buNone/>
            </a:pPr>
            <a:r>
              <a:rPr lang="en-US" sz="1200" b="1" kern="100">
                <a:effectLst/>
                <a:latin typeface="Source Sans Pro" panose="020B0503030403020204" pitchFamily="34" charset="0"/>
                <a:ea typeface="Calibri" panose="020F0502020204030204" pitchFamily="34" charset="0"/>
                <a:cs typeface="Arial" panose="020B0604020202020204" pitchFamily="34" charset="0"/>
              </a:rPr>
              <a:t>504 Loan Processing (SLPC):</a:t>
            </a:r>
            <a:endParaRPr lang="en-US" sz="1200" b="1" kern="100">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buNone/>
            </a:pPr>
            <a:r>
              <a:rPr lang="en-US" sz="1200" kern="100">
                <a:effectLst/>
                <a:latin typeface="Source Sans Pro" panose="020B0503030403020204" pitchFamily="34" charset="0"/>
                <a:ea typeface="Calibri" panose="020F0502020204030204" pitchFamily="34" charset="0"/>
                <a:cs typeface="Arial" panose="020B0604020202020204" pitchFamily="34" charset="0"/>
              </a:rPr>
              <a:t>LPR clearances: </a:t>
            </a:r>
            <a:r>
              <a:rPr lang="en-US" sz="1200" u="sng" kern="100">
                <a:solidFill>
                  <a:srgbClr val="0563C1"/>
                </a:solidFill>
                <a:effectLst/>
                <a:latin typeface="Source Sans Pro" panose="020B0503030403020204" pitchFamily="34" charset="0"/>
                <a:ea typeface="Calibri" panose="020F0502020204030204" pitchFamily="34" charset="0"/>
                <a:cs typeface="Arial" panose="020B0604020202020204" pitchFamily="34" charset="0"/>
                <a:hlinkClick r:id="rId21"/>
              </a:rPr>
              <a:t>Sacramento504Register@sba.gov</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1000"/>
              </a:spcBef>
              <a:spcAft>
                <a:spcPts val="0"/>
              </a:spcAft>
              <a:buClrTx/>
              <a:buSzTx/>
              <a:buFont typeface="Arial"/>
              <a:buNone/>
              <a:tabLst/>
              <a:defRPr/>
            </a:pPr>
            <a:r>
              <a:rPr kumimoji="0" lang="en-US" sz="12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Environmental: </a:t>
            </a: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General environmental questions, assistance with the Environmental Review process, and to reach SBA District Counsel: </a:t>
            </a:r>
            <a:r>
              <a:rPr kumimoji="0" lang="en-US" sz="12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hlinkClick r:id="rId22"/>
              </a:rPr>
              <a:t>EnvironmentalQuestions@sba.gov</a:t>
            </a:r>
            <a:endParaRPr kumimoji="0" lang="en-US" sz="12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lang="en-US" sz="1200">
                <a:solidFill>
                  <a:srgbClr val="000000"/>
                </a:solidFill>
                <a:latin typeface="Source Sans Pro" panose="020B0503030403020204" pitchFamily="34" charset="0"/>
                <a:ea typeface="Source Sans Pro" panose="020B0503030403020204" pitchFamily="34" charset="0"/>
              </a:rPr>
              <a:t>SBA notification</a:t>
            </a: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 of uploaded environmental documents: </a:t>
            </a:r>
            <a:r>
              <a:rPr kumimoji="0" lang="en-US" sz="12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hlinkClick r:id="rId23"/>
              </a:rPr>
              <a:t>EnvironmentalReviews@sba.gov</a:t>
            </a: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Environmental Appeals: </a:t>
            </a:r>
            <a:r>
              <a:rPr kumimoji="0" lang="en-US" sz="12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hlinkClick r:id="rId24"/>
              </a:rPr>
              <a:t>EnvironmentalAppeals@sba.gov</a:t>
            </a:r>
            <a:endParaRPr kumimoji="0" lang="en-US" sz="12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endParaRPr>
          </a:p>
          <a:p>
            <a:pPr marL="0" indent="0" algn="l" rtl="0" fontAlgn="base">
              <a:lnSpc>
                <a:spcPct val="100000"/>
              </a:lnSpc>
              <a:buNone/>
            </a:pPr>
            <a:endParaRPr lang="en-US" sz="1200" b="0" i="0">
              <a:solidFill>
                <a:srgbClr val="000000"/>
              </a:solidFill>
              <a:effectLst/>
              <a:latin typeface="Segoe UI" panose="020B0502040204020203" pitchFamily="34" charset="0"/>
            </a:endParaRPr>
          </a:p>
          <a:p>
            <a:pPr marL="0" indent="0" algn="l" rtl="0" fontAlgn="base">
              <a:lnSpc>
                <a:spcPct val="100000"/>
              </a:lnSpc>
              <a:spcBef>
                <a:spcPts val="0"/>
              </a:spcBef>
              <a:buNone/>
            </a:pPr>
            <a:endParaRPr lang="en-US" sz="4000" b="0" i="0">
              <a:solidFill>
                <a:srgbClr val="000000"/>
              </a:solidFill>
              <a:effectLst/>
              <a:latin typeface="Segoe UI" panose="020B0502040204020203" pitchFamily="34" charset="0"/>
            </a:endParaRPr>
          </a:p>
          <a:p>
            <a:pPr marL="0" indent="0" fontAlgn="base">
              <a:lnSpc>
                <a:spcPct val="100000"/>
              </a:lnSpc>
              <a:spcBef>
                <a:spcPts val="0"/>
              </a:spcBef>
              <a:buNone/>
            </a:pPr>
            <a:endParaRPr lang="en-US" sz="1600" b="0" i="0">
              <a:solidFill>
                <a:srgbClr val="000000"/>
              </a:solidFill>
              <a:effectLst/>
              <a:latin typeface="Source Sans Pro"/>
              <a:ea typeface="Source Sans Pro"/>
            </a:endParaRPr>
          </a:p>
          <a:p>
            <a:pPr marL="342265" lvl="1" indent="0">
              <a:lnSpc>
                <a:spcPct val="100000"/>
              </a:lnSpc>
              <a:spcBef>
                <a:spcPts val="0"/>
              </a:spcBef>
              <a:buNone/>
            </a:pPr>
            <a:endParaRPr lang="en-US" sz="16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3A150DFE-CD53-4A71-9109-E4CFA95E7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2F040-3028-4E13-B006-F0052EC67CFA}"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018580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2473834-E152-A265-E811-9AAF450E35BE}"/>
              </a:ext>
            </a:extLst>
          </p:cNvPr>
          <p:cNvSpPr>
            <a:spLocks noGrp="1"/>
          </p:cNvSpPr>
          <p:nvPr>
            <p:ph type="sldNum" sz="quarter" idx="12"/>
          </p:nvPr>
        </p:nvSpPr>
        <p:spPr>
          <a:xfrm>
            <a:off x="9139307" y="61942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F06858E9-07D9-40A5-A6CC-8AAF0793F3EA}"/>
              </a:ext>
            </a:extLst>
          </p:cNvPr>
          <p:cNvSpPr>
            <a:spLocks noGrp="1"/>
          </p:cNvSpPr>
          <p:nvPr>
            <p:ph type="title"/>
          </p:nvPr>
        </p:nvSpPr>
        <p:spPr>
          <a:xfrm>
            <a:off x="194552" y="453291"/>
            <a:ext cx="5741578" cy="1114762"/>
          </a:xfrm>
        </p:spPr>
        <p:txBody>
          <a:bodyPr>
            <a:normAutofit/>
          </a:bodyPr>
          <a:lstStyle/>
          <a:p>
            <a:r>
              <a:rPr lang="en-US" sz="3200" spc="0"/>
              <a:t>Subscribe/Unsubscribe to SBA OCA 7(a) Loan Program News</a:t>
            </a:r>
          </a:p>
        </p:txBody>
      </p:sp>
      <p:sp>
        <p:nvSpPr>
          <p:cNvPr id="12" name="TextBox 11" descr="Arrow pointing the text, &quot;The subscribe/unsubscribe links at the bottom of OFA’s emails will work for anyone and can be forwarded multiple times&quot; to the email template snip where the subscribe and unsubscribe links are located. &#10;">
            <a:extLst>
              <a:ext uri="{FF2B5EF4-FFF2-40B4-BE49-F238E27FC236}">
                <a16:creationId xmlns:a16="http://schemas.microsoft.com/office/drawing/2014/main" id="{D9A3EC12-1743-40AF-8E15-2E1C8ABF487A}"/>
              </a:ext>
            </a:extLst>
          </p:cNvPr>
          <p:cNvSpPr txBox="1"/>
          <p:nvPr/>
        </p:nvSpPr>
        <p:spPr>
          <a:xfrm>
            <a:off x="194552" y="1409276"/>
            <a:ext cx="6084329" cy="4995432"/>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rPr>
              <a:t>Emails will come from </a:t>
            </a:r>
            <a:r>
              <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hlinkClick r:id="rId3"/>
              </a:rPr>
              <a:t>SBAOCANotifications@sba.gov</a:t>
            </a:r>
            <a:r>
              <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rPr>
              <a:t>. Please whitelist this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a:ln>
                <a:noFill/>
              </a:ln>
              <a:solidFill>
                <a:srgbClr val="0000FF"/>
              </a:solidFill>
              <a:effectLst/>
              <a:uLnTx/>
              <a:uFillTx/>
              <a:latin typeface="Source Sans Pro" panose="020B0503030403020204" pitchFamily="34" charset="0"/>
              <a:ea typeface="Source Sans Pro" panose="020B0503030403020204" pitchFamily="34" charset="0"/>
              <a:cs typeface="Arial" panose="020B0604020202020204" pitchFamily="34" charset="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panose="020B0604020202020204" pitchFamily="34" charset="0"/>
                <a:hlinkClick r:id="rId5"/>
              </a:rPr>
              <a:t>Subscribe to SBA's OCA 7(a) Loan Program Newsletter</a:t>
            </a:r>
            <a:r>
              <a:rPr kumimoji="0" lang="en-US" sz="1600" b="0" i="0" u="none" strike="noStrike" kern="1200" cap="none" spc="0" normalizeH="0" baseline="0" noProof="0">
                <a:ln>
                  <a:noFill/>
                </a:ln>
                <a:solidFill>
                  <a:srgbClr val="1B1E29"/>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E29"/>
                </a:solidFill>
                <a:effectLst/>
                <a:uLnTx/>
                <a:uFillTx/>
                <a:latin typeface="Calibri"/>
                <a:ea typeface="+mn-ea"/>
                <a:cs typeface="+mn-cs"/>
                <a:hlinkClick r:id="rId6"/>
              </a:rPr>
              <a:t>Subscribe to SBA's 7(a) WCP Newsletter</a:t>
            </a:r>
            <a:r>
              <a:rPr kumimoji="0" lang="en-US" sz="1600" b="0" i="0" u="none" strike="noStrike" kern="1200" cap="none" spc="0" normalizeH="0" baseline="0" noProof="0">
                <a:ln>
                  <a:noFill/>
                </a:ln>
                <a:solidFill>
                  <a:srgbClr val="1B1E29"/>
                </a:solidFill>
                <a:effectLst/>
                <a:uLnTx/>
                <a:uFillTx/>
                <a:latin typeface="Calibri"/>
                <a:ea typeface="+mn-ea"/>
                <a:cs typeface="+mn-cs"/>
              </a:rPr>
              <a:t>                                              </a:t>
            </a:r>
            <a:endParaRPr kumimoji="0" lang="en-US" sz="1600" b="0" i="0" u="none" strike="noStrike" kern="1200" cap="none" spc="0" normalizeH="0" baseline="0" noProof="0">
              <a:ln>
                <a:noFill/>
              </a:ln>
              <a:solidFill>
                <a:srgbClr val="1B1E29"/>
              </a:solidFill>
              <a:effectLst/>
              <a:uLnTx/>
              <a:uFillTx/>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panose="020B0604020202020204" pitchFamily="34" charset="0"/>
                <a:hlinkClick r:id="rId7"/>
              </a:rPr>
              <a:t>Subscribe to SBA's 7(a) Community Advantage Newsletter</a:t>
            </a:r>
            <a:r>
              <a:rPr kumimoji="0" lang="en-US" sz="1600" b="0" i="0" u="none" strike="noStrike" kern="1200" cap="none" spc="0" normalizeH="0" baseline="0" noProof="0">
                <a:ln>
                  <a:noFill/>
                </a:ln>
                <a:solidFill>
                  <a:srgbClr val="007DBC"/>
                </a:solidFill>
                <a:effectLst/>
                <a:uLnTx/>
                <a:uFillTx/>
                <a:latin typeface="Source Sans Pro" panose="020B0503030403020204" pitchFamily="34" charset="0"/>
                <a:ea typeface="Source Sans Pro" panose="020B0503030403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a:hlinkClick r:id="rId8"/>
              </a:rPr>
              <a:t>Subscribe to SBA's OCA 504 Loan Program Newsletter</a:t>
            </a:r>
            <a:r>
              <a:rPr kumimoji="0" lang="en-US" sz="1600" b="0" i="0" u="none" strike="noStrike" kern="1200" cap="none" spc="0" normalizeH="0" baseline="0" noProof="0">
                <a:ln>
                  <a:noFill/>
                </a:ln>
                <a:solidFill>
                  <a:srgbClr val="007DBC"/>
                </a:solidFill>
                <a:effectLst/>
                <a:uLnTx/>
                <a:uFillTx/>
                <a:latin typeface="Source Sans Pro"/>
                <a:ea typeface="Source Sans Pro"/>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7DBC"/>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DBC"/>
                </a:solidFill>
                <a:effectLst/>
                <a:uLnTx/>
                <a:uFillTx/>
                <a:latin typeface="Source Sans Pro"/>
                <a:ea typeface="Source Sans Pro"/>
                <a:cs typeface="+mn-cs"/>
              </a:rPr>
              <a:t>                     	</a:t>
            </a:r>
            <a:endPar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panose="020B0604020202020204" pitchFamily="34" charset="0"/>
                <a:hlinkClick r:id="rId9"/>
              </a:rPr>
              <a:t>Unsubscribe from SBA's OCA 7(a) Loan Program Newsletter</a:t>
            </a:r>
            <a:endParaRPr kumimoji="0" lang="en-US" sz="16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E29"/>
                </a:solidFill>
                <a:effectLst/>
                <a:uLnTx/>
                <a:uFillTx/>
                <a:latin typeface="Calibri"/>
                <a:ea typeface="+mn-ea"/>
                <a:cs typeface="+mn-cs"/>
                <a:hlinkClick r:id="rId10"/>
              </a:rPr>
              <a:t>Unsubscribe from SBA's 7(a) WCP Newsletter</a:t>
            </a:r>
            <a:r>
              <a:rPr kumimoji="0" lang="en-US" sz="1600" b="0" i="0" u="none" strike="noStrike" kern="1200" cap="none" spc="0" normalizeH="0" baseline="0" noProof="0">
                <a:ln>
                  <a:noFill/>
                </a:ln>
                <a:solidFill>
                  <a:srgbClr val="1B1E29"/>
                </a:solidFill>
                <a:effectLst/>
                <a:uLnTx/>
                <a:uFillTx/>
                <a:latin typeface="Calibri"/>
                <a:ea typeface="+mn-ea"/>
                <a:cs typeface="+mn-cs"/>
              </a:rPr>
              <a:t> </a:t>
            </a: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panose="020B0604020202020204" pitchFamily="34" charset="0"/>
                <a:hlinkClick r:id="rId11"/>
              </a:rPr>
              <a:t>Unsubscribe from SBA's 7(a) Community Advantage Newsletter</a:t>
            </a: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0000FF"/>
                </a:solidFill>
                <a:effectLst/>
                <a:uLnTx/>
                <a:uFillTx/>
                <a:latin typeface="default"/>
                <a:ea typeface="Times New Roman" panose="02020603050405020304" pitchFamily="18" charset="0"/>
                <a:cs typeface="Arial"/>
                <a:hlinkClick r:id="rId7"/>
              </a:rPr>
              <a:t>Unsubscribe from SBA's OCA 504 Loan Program Newsletter</a:t>
            </a: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rPr>
              <a:t>The subscribe/unsubscribe links at the bottom of OFA’s emails will work for anyone and can be forwarded multiple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pic>
        <p:nvPicPr>
          <p:cNvPr id="6" name="Picture 5" descr="Email Template example with illustration of the subscribe and unsubscribe links at the bottom of the email. ">
            <a:extLst>
              <a:ext uri="{FF2B5EF4-FFF2-40B4-BE49-F238E27FC236}">
                <a16:creationId xmlns:a16="http://schemas.microsoft.com/office/drawing/2014/main" id="{24531E03-F147-E58D-26FD-15D26C813F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1855" y="453291"/>
            <a:ext cx="5016758" cy="6106133"/>
          </a:xfrm>
          <a:prstGeom prst="rect">
            <a:avLst/>
          </a:prstGeom>
        </p:spPr>
      </p:pic>
      <p:sp>
        <p:nvSpPr>
          <p:cNvPr id="5" name="Arrow: Down 4" descr="Arrow pointing the text, &quot;">
            <a:extLst>
              <a:ext uri="{FF2B5EF4-FFF2-40B4-BE49-F238E27FC236}">
                <a16:creationId xmlns:a16="http://schemas.microsoft.com/office/drawing/2014/main" id="{EA8BD58F-E655-D3C9-C188-92EFAF3C60A9}"/>
              </a:ext>
            </a:extLst>
          </p:cNvPr>
          <p:cNvSpPr/>
          <p:nvPr/>
        </p:nvSpPr>
        <p:spPr>
          <a:xfrm rot="16200000">
            <a:off x="6566888" y="4874078"/>
            <a:ext cx="1058888" cy="22081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695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A10089C-9BD0-20B8-0BD7-760CEC00C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19F83DC0-BB54-74AC-4546-F5B94E627FF8}"/>
              </a:ext>
              <a:ext uri="{C183D7F6-B498-43B3-948B-1728B52AA6E4}">
                <adec:decorative xmlns:adec="http://schemas.microsoft.com/office/drawing/2017/decorative" val="0"/>
              </a:ext>
            </a:extLst>
          </p:cNvPr>
          <p:cNvSpPr>
            <a:spLocks noGrp="1"/>
          </p:cNvSpPr>
          <p:nvPr>
            <p:ph type="title"/>
          </p:nvPr>
        </p:nvSpPr>
        <p:spPr>
          <a:xfrm>
            <a:off x="609600" y="378970"/>
            <a:ext cx="10972800" cy="673654"/>
          </a:xfrm>
        </p:spPr>
        <p:txBody>
          <a:bodyPr>
            <a:normAutofit/>
          </a:bodyPr>
          <a:lstStyle/>
          <a:p>
            <a:r>
              <a:rPr lang="en-US" sz="4000" spc="0">
                <a:latin typeface="Source Sans Pro" panose="020B0503030403020204" pitchFamily="34" charset="0"/>
                <a:ea typeface="Source Sans Pro" panose="020B0503030403020204" pitchFamily="34" charset="0"/>
              </a:rPr>
              <a:t>SBA Office of Capital Access LinkedIn </a:t>
            </a:r>
          </a:p>
        </p:txBody>
      </p:sp>
      <p:pic>
        <p:nvPicPr>
          <p:cNvPr id="3" name="Picture 2" descr="QR code for SBA Office of Capital Access LinkedIn page. ">
            <a:extLst>
              <a:ext uri="{FF2B5EF4-FFF2-40B4-BE49-F238E27FC236}">
                <a16:creationId xmlns:a16="http://schemas.microsoft.com/office/drawing/2014/main" id="{E24589A2-D7F2-292D-B826-6E1FD4FA3E1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846934" y="1186226"/>
            <a:ext cx="4498131" cy="4485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971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F16B8-6BC3-8FF1-8AD4-ABAEDFD2CA1C}"/>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900" b="0" i="0" u="none" strike="noStrike" kern="1200" cap="none" spc="-10" normalizeH="0" baseline="0" noProof="0" smtClean="0">
                <a:ln>
                  <a:noFill/>
                </a:ln>
                <a:solidFill>
                  <a:srgbClr val="8A8A8D"/>
                </a:solidFill>
                <a:effectLst/>
                <a:uLnTx/>
                <a:uFillTx/>
                <a:latin typeface="Calibri"/>
                <a:ea typeface="Source Sans Pro"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119</a:t>
            </a:fld>
            <a:endParaRPr kumimoji="0" lang="en-US" sz="900" b="0" i="0" u="none" strike="noStrike" kern="1200" cap="none" spc="-10" normalizeH="0" baseline="0" noProof="0">
              <a:ln>
                <a:noFill/>
              </a:ln>
              <a:solidFill>
                <a:srgbClr val="8A8A8D"/>
              </a:solidFill>
              <a:effectLst/>
              <a:uLnTx/>
              <a:uFillTx/>
              <a:latin typeface="Calibri"/>
              <a:ea typeface="Source Sans Pro" charset="0"/>
              <a:cs typeface="Calibri"/>
            </a:endParaRPr>
          </a:p>
        </p:txBody>
      </p:sp>
      <p:sp>
        <p:nvSpPr>
          <p:cNvPr id="2" name="Title 1" descr="Text box for title ">
            <a:extLst>
              <a:ext uri="{FF2B5EF4-FFF2-40B4-BE49-F238E27FC236}">
                <a16:creationId xmlns:a16="http://schemas.microsoft.com/office/drawing/2014/main" id="{19F83DC0-BB54-74AC-4546-F5B94E627FF8}"/>
              </a:ext>
              <a:ext uri="{C183D7F6-B498-43B3-948B-1728B52AA6E4}">
                <adec:decorative xmlns:adec="http://schemas.microsoft.com/office/drawing/2017/decorative" val="0"/>
              </a:ext>
            </a:extLst>
          </p:cNvPr>
          <p:cNvSpPr>
            <a:spLocks noGrp="1"/>
          </p:cNvSpPr>
          <p:nvPr>
            <p:ph type="title"/>
          </p:nvPr>
        </p:nvSpPr>
        <p:spPr>
          <a:xfrm>
            <a:off x="609600" y="358037"/>
            <a:ext cx="10972800" cy="1043312"/>
          </a:xfrm>
        </p:spPr>
        <p:txBody>
          <a:bodyPr>
            <a:normAutofit/>
          </a:bodyPr>
          <a:lstStyle/>
          <a:p>
            <a:r>
              <a:rPr lang="en-US" sz="2900" spc="0">
                <a:latin typeface="Source Sans Pro" panose="020B0503030403020204" pitchFamily="34" charset="0"/>
                <a:ea typeface="Source Sans Pro" panose="020B0503030403020204" pitchFamily="34" charset="0"/>
              </a:rPr>
              <a:t>Subscribe to </a:t>
            </a:r>
            <a:br>
              <a:rPr lang="en-US" sz="2900" spc="0">
                <a:latin typeface="Source Sans Pro" panose="020B0503030403020204" pitchFamily="34" charset="0"/>
                <a:ea typeface="Source Sans Pro" panose="020B0503030403020204" pitchFamily="34" charset="0"/>
              </a:rPr>
            </a:br>
            <a:r>
              <a:rPr lang="en-US" sz="4000" spc="0">
                <a:latin typeface="Source Sans Pro" panose="020B0503030403020204" pitchFamily="34" charset="0"/>
                <a:ea typeface="Source Sans Pro" panose="020B0503030403020204" pitchFamily="34" charset="0"/>
              </a:rPr>
              <a:t>SBA’s OCA 7(a) Loan Program Newsletter</a:t>
            </a:r>
          </a:p>
        </p:txBody>
      </p:sp>
      <p:pic>
        <p:nvPicPr>
          <p:cNvPr id="3" name="Picture 2" descr="QR Code for SBA's OCA 7(a) Loan Program Newsletter">
            <a:extLst>
              <a:ext uri="{FF2B5EF4-FFF2-40B4-BE49-F238E27FC236}">
                <a16:creationId xmlns:a16="http://schemas.microsoft.com/office/drawing/2014/main" id="{A253BAB3-3DDB-7F84-547D-8EF85AD02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0" y="1581150"/>
            <a:ext cx="4610100" cy="4610100"/>
          </a:xfrm>
          <a:prstGeom prst="rect">
            <a:avLst/>
          </a:prstGeom>
        </p:spPr>
      </p:pic>
    </p:spTree>
    <p:extLst>
      <p:ext uri="{BB962C8B-B14F-4D97-AF65-F5344CB8AC3E}">
        <p14:creationId xmlns:p14="http://schemas.microsoft.com/office/powerpoint/2010/main" val="309236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27AC-4A5C-8698-BF60-BB5208F3647F}"/>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6" name="Rectangle 5">
            <a:extLst>
              <a:ext uri="{FF2B5EF4-FFF2-40B4-BE49-F238E27FC236}">
                <a16:creationId xmlns:a16="http://schemas.microsoft.com/office/drawing/2014/main" id="{AA1DCE0F-4DD8-897B-6AAB-7098F70EC84A}"/>
              </a:ext>
            </a:extLst>
          </p:cNvPr>
          <p:cNvSpPr/>
          <p:nvPr/>
        </p:nvSpPr>
        <p:spPr>
          <a:xfrm>
            <a:off x="1825752" y="554658"/>
            <a:ext cx="3272050" cy="646331"/>
          </a:xfrm>
          <a:prstGeom prst="rect">
            <a:avLst/>
          </a:prstGeom>
        </p:spPr>
        <p:txBody>
          <a:bodyPr wrap="none">
            <a:spAutoFit/>
          </a:bodyPr>
          <a:lstStyle/>
          <a:p>
            <a:r>
              <a:rPr lang="en-US" sz="3600" cap="all">
                <a:solidFill>
                  <a:srgbClr val="1F497D"/>
                </a:solidFill>
                <a:effectLst>
                  <a:reflection blurRad="12700" stA="48000" endA="300" endPos="55000" dir="5400000" sy="-90000" algn="bl" rotWithShape="0"/>
                </a:effectLst>
                <a:latin typeface="Source Sans Pro" panose="020B0503030403020204" pitchFamily="34" charset="0"/>
              </a:rPr>
              <a:t>NumBer One…</a:t>
            </a:r>
          </a:p>
        </p:txBody>
      </p:sp>
      <p:sp>
        <p:nvSpPr>
          <p:cNvPr id="9" name="TextBox 8">
            <a:extLst>
              <a:ext uri="{FF2B5EF4-FFF2-40B4-BE49-F238E27FC236}">
                <a16:creationId xmlns:a16="http://schemas.microsoft.com/office/drawing/2014/main" id="{B844E838-FF43-F305-B366-E741B8D3A60C}"/>
              </a:ext>
            </a:extLst>
          </p:cNvPr>
          <p:cNvSpPr txBox="1"/>
          <p:nvPr/>
        </p:nvSpPr>
        <p:spPr>
          <a:xfrm>
            <a:off x="2669221" y="2122222"/>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Personal Financial Statement Incomplete</a:t>
            </a:r>
          </a:p>
        </p:txBody>
      </p:sp>
      <p:sp>
        <p:nvSpPr>
          <p:cNvPr id="10" name="TextBox 9">
            <a:extLst>
              <a:ext uri="{FF2B5EF4-FFF2-40B4-BE49-F238E27FC236}">
                <a16:creationId xmlns:a16="http://schemas.microsoft.com/office/drawing/2014/main" id="{4470F0A3-2E90-1D17-62DC-BC712A2A1211}"/>
              </a:ext>
            </a:extLst>
          </p:cNvPr>
          <p:cNvSpPr txBox="1"/>
          <p:nvPr/>
        </p:nvSpPr>
        <p:spPr>
          <a:xfrm>
            <a:off x="2660343" y="2562196"/>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Projected Income Statements needed</a:t>
            </a:r>
          </a:p>
        </p:txBody>
      </p:sp>
      <p:sp>
        <p:nvSpPr>
          <p:cNvPr id="11" name="TextBox 10">
            <a:extLst>
              <a:ext uri="{FF2B5EF4-FFF2-40B4-BE49-F238E27FC236}">
                <a16:creationId xmlns:a16="http://schemas.microsoft.com/office/drawing/2014/main" id="{3110650E-B78A-2B35-3744-53C986666AAA}"/>
              </a:ext>
            </a:extLst>
          </p:cNvPr>
          <p:cNvSpPr txBox="1"/>
          <p:nvPr/>
        </p:nvSpPr>
        <p:spPr>
          <a:xfrm>
            <a:off x="2660342" y="2937749"/>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Seller Financials Incomplete</a:t>
            </a:r>
          </a:p>
        </p:txBody>
      </p:sp>
      <p:sp>
        <p:nvSpPr>
          <p:cNvPr id="12" name="TextBox 11">
            <a:extLst>
              <a:ext uri="{FF2B5EF4-FFF2-40B4-BE49-F238E27FC236}">
                <a16:creationId xmlns:a16="http://schemas.microsoft.com/office/drawing/2014/main" id="{E90090B2-554A-CBD8-5C6E-3EB89CC28162}"/>
              </a:ext>
            </a:extLst>
          </p:cNvPr>
          <p:cNvSpPr txBox="1"/>
          <p:nvPr/>
        </p:nvSpPr>
        <p:spPr>
          <a:xfrm>
            <a:off x="2660343" y="3408333"/>
            <a:ext cx="7075503" cy="400110"/>
          </a:xfrm>
          <a:prstGeom prst="rect">
            <a:avLst/>
          </a:prstGeom>
          <a:noFill/>
        </p:spPr>
        <p:txBody>
          <a:bodyPr wrap="square" rtlCol="0">
            <a:spAutoFit/>
          </a:bodyPr>
          <a:lstStyle/>
          <a:p>
            <a:r>
              <a:rPr lang="en-US" sz="2000" b="1">
                <a:solidFill>
                  <a:srgbClr val="1F497D"/>
                </a:solidFill>
                <a:latin typeface="Source Sans Pro" panose="020B0503030403020204" pitchFamily="34" charset="0"/>
              </a:rPr>
              <a:t>Historical Financials Missing</a:t>
            </a:r>
          </a:p>
        </p:txBody>
      </p:sp>
      <p:sp>
        <p:nvSpPr>
          <p:cNvPr id="13" name="TextBox 12">
            <a:extLst>
              <a:ext uri="{FF2B5EF4-FFF2-40B4-BE49-F238E27FC236}">
                <a16:creationId xmlns:a16="http://schemas.microsoft.com/office/drawing/2014/main" id="{F3BDE0C3-FD42-C6BB-585E-833D2C49387D}"/>
              </a:ext>
            </a:extLst>
          </p:cNvPr>
          <p:cNvSpPr txBox="1"/>
          <p:nvPr/>
        </p:nvSpPr>
        <p:spPr>
          <a:xfrm>
            <a:off x="2669221" y="3812411"/>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Pro-forma Balance Sheet Missing</a:t>
            </a:r>
          </a:p>
        </p:txBody>
      </p:sp>
      <p:sp>
        <p:nvSpPr>
          <p:cNvPr id="14" name="TextBox 13">
            <a:extLst>
              <a:ext uri="{FF2B5EF4-FFF2-40B4-BE49-F238E27FC236}">
                <a16:creationId xmlns:a16="http://schemas.microsoft.com/office/drawing/2014/main" id="{CA12AB5B-A8EF-D0AC-9A33-4109A5C544A2}"/>
              </a:ext>
            </a:extLst>
          </p:cNvPr>
          <p:cNvSpPr txBox="1"/>
          <p:nvPr/>
        </p:nvSpPr>
        <p:spPr>
          <a:xfrm>
            <a:off x="2660337" y="4258975"/>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Affiliate financials Missing</a:t>
            </a:r>
          </a:p>
        </p:txBody>
      </p:sp>
      <p:sp>
        <p:nvSpPr>
          <p:cNvPr id="15" name="TextBox 14">
            <a:extLst>
              <a:ext uri="{FF2B5EF4-FFF2-40B4-BE49-F238E27FC236}">
                <a16:creationId xmlns:a16="http://schemas.microsoft.com/office/drawing/2014/main" id="{37668EDF-ABC8-F8C2-56F8-2BA8A0A3C9C1}"/>
              </a:ext>
            </a:extLst>
          </p:cNvPr>
          <p:cNvSpPr txBox="1"/>
          <p:nvPr/>
        </p:nvSpPr>
        <p:spPr>
          <a:xfrm>
            <a:off x="2660343" y="4681445"/>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Month-to-Month Projections Needed</a:t>
            </a:r>
          </a:p>
        </p:txBody>
      </p:sp>
      <p:sp>
        <p:nvSpPr>
          <p:cNvPr id="16" name="TextBox 15">
            <a:extLst>
              <a:ext uri="{FF2B5EF4-FFF2-40B4-BE49-F238E27FC236}">
                <a16:creationId xmlns:a16="http://schemas.microsoft.com/office/drawing/2014/main" id="{7B7F566D-ADFD-C5BD-D462-4B50DD53F0C8}"/>
              </a:ext>
            </a:extLst>
          </p:cNvPr>
          <p:cNvSpPr txBox="1"/>
          <p:nvPr/>
        </p:nvSpPr>
        <p:spPr>
          <a:xfrm>
            <a:off x="2669221" y="5087183"/>
            <a:ext cx="7075503" cy="400110"/>
          </a:xfrm>
          <a:prstGeom prst="rect">
            <a:avLst/>
          </a:prstGeom>
          <a:noFill/>
        </p:spPr>
        <p:txBody>
          <a:bodyPr wrap="square" rtlCol="0">
            <a:spAutoFit/>
          </a:bodyPr>
          <a:lstStyle/>
          <a:p>
            <a:r>
              <a:rPr lang="en-US" sz="2000" b="1">
                <a:solidFill>
                  <a:srgbClr val="1F497D"/>
                </a:solidFill>
                <a:latin typeface="Source Sans Pro" panose="020B0503030403020204" pitchFamily="34" charset="0"/>
              </a:rPr>
              <a:t>Seller</a:t>
            </a:r>
            <a:r>
              <a:rPr lang="en-US" sz="2000">
                <a:solidFill>
                  <a:srgbClr val="003F80"/>
                </a:solidFill>
                <a:latin typeface="Source Sans Pro" panose="020B0503030403020204" pitchFamily="34" charset="0"/>
              </a:rPr>
              <a:t> </a:t>
            </a:r>
            <a:r>
              <a:rPr lang="en-US" sz="2000" b="1">
                <a:solidFill>
                  <a:srgbClr val="1F497D"/>
                </a:solidFill>
                <a:latin typeface="Source Sans Pro" panose="020B0503030403020204" pitchFamily="34" charset="0"/>
              </a:rPr>
              <a:t>Financials Needed</a:t>
            </a:r>
          </a:p>
        </p:txBody>
      </p:sp>
      <p:sp>
        <p:nvSpPr>
          <p:cNvPr id="18" name="TextBox 17">
            <a:extLst>
              <a:ext uri="{FF2B5EF4-FFF2-40B4-BE49-F238E27FC236}">
                <a16:creationId xmlns:a16="http://schemas.microsoft.com/office/drawing/2014/main" id="{DBA43A06-53E8-D63A-CEA4-E33AA23A588C}"/>
              </a:ext>
            </a:extLst>
          </p:cNvPr>
          <p:cNvSpPr txBox="1"/>
          <p:nvPr/>
        </p:nvSpPr>
        <p:spPr>
          <a:xfrm>
            <a:off x="1825752" y="1505415"/>
            <a:ext cx="5748292" cy="523220"/>
          </a:xfrm>
          <a:prstGeom prst="rect">
            <a:avLst/>
          </a:prstGeom>
          <a:noFill/>
        </p:spPr>
        <p:txBody>
          <a:bodyPr wrap="square">
            <a:spAutoFit/>
          </a:bodyPr>
          <a:lstStyle/>
          <a:p>
            <a:pPr>
              <a:spcBef>
                <a:spcPct val="20000"/>
              </a:spcBef>
              <a:buClr>
                <a:srgbClr val="4F81BD"/>
              </a:buClr>
              <a:buSzPct val="70000"/>
              <a:defRPr/>
            </a:pPr>
            <a:r>
              <a:rPr lang="en-US" sz="2800" b="1">
                <a:solidFill>
                  <a:schemeClr val="bg2"/>
                </a:solidFill>
                <a:latin typeface="Source Sans Pro" panose="020B0503030403020204" pitchFamily="34" charset="0"/>
              </a:rPr>
              <a:t>Financial Statements/Projections</a:t>
            </a:r>
          </a:p>
        </p:txBody>
      </p:sp>
      <p:sp>
        <p:nvSpPr>
          <p:cNvPr id="20" name="TextBox 19">
            <a:extLst>
              <a:ext uri="{FF2B5EF4-FFF2-40B4-BE49-F238E27FC236}">
                <a16:creationId xmlns:a16="http://schemas.microsoft.com/office/drawing/2014/main" id="{AF1483E3-A297-6A21-4105-5CECD9325E12}"/>
              </a:ext>
            </a:extLst>
          </p:cNvPr>
          <p:cNvSpPr txBox="1"/>
          <p:nvPr/>
        </p:nvSpPr>
        <p:spPr>
          <a:xfrm>
            <a:off x="1814090" y="5790188"/>
            <a:ext cx="8540314" cy="600164"/>
          </a:xfrm>
          <a:prstGeom prst="rect">
            <a:avLst/>
          </a:prstGeom>
          <a:noFill/>
        </p:spPr>
        <p:txBody>
          <a:bodyPr wrap="square">
            <a:spAutoFit/>
          </a:bodyPr>
          <a:lstStyle/>
          <a:p>
            <a:pPr lvl="1">
              <a:spcBef>
                <a:spcPct val="20000"/>
              </a:spcBef>
              <a:buClr>
                <a:srgbClr val="4F81BD"/>
              </a:buClr>
              <a:buSzPct val="70000"/>
              <a:defRPr/>
            </a:pPr>
            <a:r>
              <a:rPr lang="en-US" sz="1500">
                <a:solidFill>
                  <a:schemeClr val="bg2"/>
                </a:solidFill>
                <a:latin typeface="Source Sans Pro" panose="020B0503030403020204" pitchFamily="34" charset="0"/>
              </a:rPr>
              <a:t>Make sure that current YTD Business Financials are no older than 120 days from submission to SBA
Make sure the Personal Financial Statement is no older than 120 days from submission to SBA</a:t>
            </a:r>
          </a:p>
        </p:txBody>
      </p:sp>
      <p:sp>
        <p:nvSpPr>
          <p:cNvPr id="21" name="TextBox 20">
            <a:extLst>
              <a:ext uri="{FF2B5EF4-FFF2-40B4-BE49-F238E27FC236}">
                <a16:creationId xmlns:a16="http://schemas.microsoft.com/office/drawing/2014/main" id="{4725B5CB-735D-7B13-BE1A-C36C59E0C3CF}"/>
              </a:ext>
            </a:extLst>
          </p:cNvPr>
          <p:cNvSpPr txBox="1"/>
          <p:nvPr/>
        </p:nvSpPr>
        <p:spPr>
          <a:xfrm>
            <a:off x="2149875" y="2063873"/>
            <a:ext cx="501582" cy="3816429"/>
          </a:xfrm>
          <a:prstGeom prst="rect">
            <a:avLst/>
          </a:prstGeom>
          <a:noFill/>
        </p:spPr>
        <p:txBody>
          <a:bodyPr wrap="square" rtlCol="0">
            <a:spAutoFit/>
          </a:bodyPr>
          <a:lstStyle/>
          <a:p>
            <a:pPr marL="285750" indent="-285750">
              <a:buClr>
                <a:schemeClr val="bg2">
                  <a:lumMod val="40000"/>
                  <a:lumOff val="60000"/>
                </a:schemeClr>
              </a:buClr>
              <a:buFont typeface="Wingdings" panose="05000000000000000000" pitchFamily="2" charset="2"/>
              <a:buChar char="§"/>
            </a:pPr>
            <a:r>
              <a:rPr lang="en-US" sz="2800">
                <a:solidFill>
                  <a:schemeClr val="bg1"/>
                </a:solidFill>
              </a:rPr>
              <a:t>1</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2</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3</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4</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5</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6</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7</a:t>
            </a:r>
          </a:p>
          <a:p>
            <a:pPr marL="285750" indent="-285750">
              <a:buClr>
                <a:schemeClr val="bg2">
                  <a:lumMod val="40000"/>
                  <a:lumOff val="60000"/>
                </a:schemeClr>
              </a:buClr>
              <a:buFont typeface="Wingdings" panose="05000000000000000000" pitchFamily="2" charset="2"/>
              <a:buChar char="§"/>
            </a:pPr>
            <a:r>
              <a:rPr lang="en-US" sz="2800">
                <a:solidFill>
                  <a:schemeClr val="bg1"/>
                </a:solidFill>
              </a:rPr>
              <a:t>8</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5673053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F16B8-6BC3-8FF1-8AD4-ABAEDFD2CA1C}"/>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900" b="0" i="0" u="none" strike="noStrike" kern="1200" cap="none" spc="-10" normalizeH="0" baseline="0" noProof="0" smtClean="0">
                <a:ln>
                  <a:noFill/>
                </a:ln>
                <a:solidFill>
                  <a:srgbClr val="8A8A8D"/>
                </a:solidFill>
                <a:effectLst/>
                <a:uLnTx/>
                <a:uFillTx/>
                <a:latin typeface="Calibri"/>
                <a:ea typeface="Source Sans Pro"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120</a:t>
            </a:fld>
            <a:endParaRPr kumimoji="0" lang="en-US" sz="900" b="0" i="0" u="none" strike="noStrike" kern="1200" cap="none" spc="-10" normalizeH="0" baseline="0" noProof="0">
              <a:ln>
                <a:noFill/>
              </a:ln>
              <a:solidFill>
                <a:srgbClr val="8A8A8D"/>
              </a:solidFill>
              <a:effectLst/>
              <a:uLnTx/>
              <a:uFillTx/>
              <a:latin typeface="Calibri"/>
              <a:ea typeface="Source Sans Pro" charset="0"/>
              <a:cs typeface="Calibri"/>
            </a:endParaRPr>
          </a:p>
        </p:txBody>
      </p:sp>
      <p:sp>
        <p:nvSpPr>
          <p:cNvPr id="2" name="Title 1" descr="Text box for title ">
            <a:extLst>
              <a:ext uri="{FF2B5EF4-FFF2-40B4-BE49-F238E27FC236}">
                <a16:creationId xmlns:a16="http://schemas.microsoft.com/office/drawing/2014/main" id="{19F83DC0-BB54-74AC-4546-F5B94E627FF8}"/>
              </a:ext>
              <a:ext uri="{C183D7F6-B498-43B3-948B-1728B52AA6E4}">
                <adec:decorative xmlns:adec="http://schemas.microsoft.com/office/drawing/2017/decorative" val="0"/>
              </a:ext>
            </a:extLst>
          </p:cNvPr>
          <p:cNvSpPr>
            <a:spLocks noGrp="1"/>
          </p:cNvSpPr>
          <p:nvPr>
            <p:ph type="title"/>
          </p:nvPr>
        </p:nvSpPr>
        <p:spPr>
          <a:xfrm>
            <a:off x="609600" y="358037"/>
            <a:ext cx="10972800" cy="1043312"/>
          </a:xfrm>
        </p:spPr>
        <p:txBody>
          <a:bodyPr>
            <a:normAutofit/>
          </a:bodyPr>
          <a:lstStyle/>
          <a:p>
            <a:r>
              <a:rPr lang="en-US" sz="2900" spc="0">
                <a:latin typeface="Source Sans Pro" panose="020B0503030403020204" pitchFamily="34" charset="0"/>
                <a:ea typeface="Source Sans Pro" panose="020B0503030403020204" pitchFamily="34" charset="0"/>
              </a:rPr>
              <a:t>Subscribe to</a:t>
            </a:r>
            <a:br>
              <a:rPr lang="en-US" sz="2900" spc="0">
                <a:latin typeface="Source Sans Pro" panose="020B0503030403020204" pitchFamily="34" charset="0"/>
                <a:ea typeface="Source Sans Pro" panose="020B0503030403020204" pitchFamily="34" charset="0"/>
              </a:rPr>
            </a:br>
            <a:r>
              <a:rPr lang="en-US" sz="4000" spc="0">
                <a:latin typeface="Source Sans Pro" panose="020B0503030403020204" pitchFamily="34" charset="0"/>
                <a:ea typeface="Source Sans Pro" panose="020B0503030403020204" pitchFamily="34" charset="0"/>
              </a:rPr>
              <a:t>7(a) Working Capital Pilot Newsletter</a:t>
            </a:r>
            <a:endParaRPr lang="en-US" sz="2900" spc="0">
              <a:latin typeface="Source Sans Pro" panose="020B0503030403020204" pitchFamily="34" charset="0"/>
              <a:ea typeface="Source Sans Pro" panose="020B0503030403020204" pitchFamily="34" charset="0"/>
            </a:endParaRPr>
          </a:p>
        </p:txBody>
      </p:sp>
      <p:pic>
        <p:nvPicPr>
          <p:cNvPr id="3" name="Picture 2" descr="QR Code for 7(a) Working Capital Pilot News">
            <a:extLst>
              <a:ext uri="{FF2B5EF4-FFF2-40B4-BE49-F238E27FC236}">
                <a16:creationId xmlns:a16="http://schemas.microsoft.com/office/drawing/2014/main" id="{DBAB8B17-2653-CC2A-E8A3-C720317F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19250"/>
            <a:ext cx="4572000" cy="4572000"/>
          </a:xfrm>
          <a:prstGeom prst="rect">
            <a:avLst/>
          </a:prstGeom>
        </p:spPr>
      </p:pic>
    </p:spTree>
    <p:extLst>
      <p:ext uri="{BB962C8B-B14F-4D97-AF65-F5344CB8AC3E}">
        <p14:creationId xmlns:p14="http://schemas.microsoft.com/office/powerpoint/2010/main" val="7434927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FE3DB9-9B26-A22D-0205-A3BD2D72857F}"/>
              </a:ext>
              <a:ext uri="{C183D7F6-B498-43B3-948B-1728B52AA6E4}">
                <adec:decorative xmlns:adec="http://schemas.microsoft.com/office/drawing/2017/decorative" val="1"/>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121</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19F83DC0-BB54-74AC-4546-F5B94E627FF8}"/>
              </a:ext>
              <a:ext uri="{C183D7F6-B498-43B3-948B-1728B52AA6E4}">
                <adec:decorative xmlns:adec="http://schemas.microsoft.com/office/drawing/2017/decorative" val="1"/>
              </a:ext>
            </a:extLst>
          </p:cNvPr>
          <p:cNvSpPr>
            <a:spLocks noGrp="1"/>
          </p:cNvSpPr>
          <p:nvPr>
            <p:ph type="title"/>
          </p:nvPr>
        </p:nvSpPr>
        <p:spPr>
          <a:xfrm>
            <a:off x="609600" y="378970"/>
            <a:ext cx="10972800" cy="673654"/>
          </a:xfrm>
        </p:spPr>
        <p:txBody>
          <a:bodyPr>
            <a:normAutofit/>
          </a:bodyPr>
          <a:lstStyle/>
          <a:p>
            <a:r>
              <a:rPr lang="en-US" sz="4000" spc="0">
                <a:latin typeface="Source Sans Pro" panose="020B0503030403020204" pitchFamily="34" charset="0"/>
                <a:ea typeface="Source Sans Pro" panose="020B0503030403020204" pitchFamily="34" charset="0"/>
              </a:rPr>
              <a:t>SBA’s Training On Demand Web Page</a:t>
            </a:r>
          </a:p>
        </p:txBody>
      </p:sp>
      <p:sp>
        <p:nvSpPr>
          <p:cNvPr id="3" name="Content Placeholder 2">
            <a:extLst>
              <a:ext uri="{FF2B5EF4-FFF2-40B4-BE49-F238E27FC236}">
                <a16:creationId xmlns:a16="http://schemas.microsoft.com/office/drawing/2014/main" id="{110478C8-AA35-76EE-BB2F-7456AE330249}"/>
              </a:ext>
              <a:ext uri="{C183D7F6-B498-43B3-948B-1728B52AA6E4}">
                <adec:decorative xmlns:adec="http://schemas.microsoft.com/office/drawing/2017/decorative" val="1"/>
              </a:ext>
            </a:extLst>
          </p:cNvPr>
          <p:cNvSpPr>
            <a:spLocks noGrp="1"/>
          </p:cNvSpPr>
          <p:nvPr>
            <p:ph idx="1"/>
          </p:nvPr>
        </p:nvSpPr>
        <p:spPr>
          <a:xfrm>
            <a:off x="719138" y="903737"/>
            <a:ext cx="10753724" cy="5655687"/>
          </a:xfrm>
        </p:spPr>
        <p:txBody>
          <a:bodyPr>
            <a:noAutofit/>
          </a:bodyPr>
          <a:lstStyle/>
          <a:p>
            <a:pPr marL="0" indent="0" algn="ctr">
              <a:lnSpc>
                <a:spcPct val="100000"/>
              </a:lnSpc>
              <a:buNone/>
            </a:pPr>
            <a:endParaRPr lang="en-US" sz="2400" b="1">
              <a:latin typeface="Source Sans Pro" panose="020B0503030403020204" pitchFamily="34" charset="0"/>
              <a:ea typeface="Source Sans Pro" panose="020B0503030403020204" pitchFamily="34" charset="0"/>
            </a:endParaRPr>
          </a:p>
          <a:p>
            <a:pPr marL="0" indent="0" algn="ctr">
              <a:lnSpc>
                <a:spcPct val="100000"/>
              </a:lnSpc>
              <a:buNone/>
            </a:pPr>
            <a:r>
              <a:rPr lang="en-US" sz="2400" b="1">
                <a:latin typeface="Source Sans Pro" panose="020B0503030403020204" pitchFamily="34" charset="0"/>
                <a:ea typeface="Source Sans Pro" panose="020B0503030403020204" pitchFamily="34" charset="0"/>
              </a:rPr>
              <a:t>SBA’s </a:t>
            </a:r>
            <a:r>
              <a:rPr lang="en-US" sz="2400" b="1">
                <a:latin typeface="Source Sans Pro" panose="020B0503030403020204" pitchFamily="34" charset="0"/>
                <a:ea typeface="Source Sans Pro" panose="020B0503030403020204" pitchFamily="34" charset="0"/>
                <a:hlinkClick r:id="rId3"/>
              </a:rPr>
              <a:t>Training On Demand</a:t>
            </a:r>
            <a:r>
              <a:rPr lang="en-US" sz="2400" b="1">
                <a:latin typeface="Source Sans Pro" panose="020B0503030403020204" pitchFamily="34" charset="0"/>
                <a:ea typeface="Source Sans Pro" panose="020B0503030403020204" pitchFamily="34" charset="0"/>
              </a:rPr>
              <a:t> webpage is now organized by topic for ease of use  </a:t>
            </a:r>
          </a:p>
          <a:p>
            <a:pPr marL="0" indent="0" algn="ctr">
              <a:lnSpc>
                <a:spcPct val="100000"/>
              </a:lnSpc>
              <a:buNone/>
            </a:pPr>
            <a:r>
              <a:rPr lang="en-US" sz="2400">
                <a:latin typeface="Source Sans Pro" panose="020B0503030403020204" pitchFamily="34" charset="0"/>
                <a:ea typeface="Source Sans Pro" panose="020B0503030403020204" pitchFamily="34" charset="0"/>
              </a:rPr>
              <a:t>Scan the code below to see the Training on Demand page </a:t>
            </a:r>
          </a:p>
        </p:txBody>
      </p:sp>
      <p:pic>
        <p:nvPicPr>
          <p:cNvPr id="5" name="Picture 4">
            <a:extLst>
              <a:ext uri="{FF2B5EF4-FFF2-40B4-BE49-F238E27FC236}">
                <a16:creationId xmlns:a16="http://schemas.microsoft.com/office/drawing/2014/main" id="{55B6ECF7-E582-0A03-BD58-033BA90D8946}"/>
              </a:ext>
              <a:ext uri="{C183D7F6-B498-43B3-948B-1728B52AA6E4}">
                <adec:decorative xmlns:adec="http://schemas.microsoft.com/office/drawing/2017/decorative" val="1"/>
              </a:ext>
            </a:extLst>
          </p:cNvPr>
          <p:cNvPicPr>
            <a:picLocks noChangeAspect="1"/>
          </p:cNvPicPr>
          <p:nvPr/>
        </p:nvPicPr>
        <p:blipFill>
          <a:blip r:embed="rId4" r:link="rId5" cstate="screen">
            <a:extLst>
              <a:ext uri="{28A0092B-C50C-407E-A947-70E740481C1C}">
                <a14:useLocalDpi xmlns:a14="http://schemas.microsoft.com/office/drawing/2010/main" val="0"/>
              </a:ext>
            </a:extLst>
          </a:blip>
          <a:srcRect/>
          <a:stretch>
            <a:fillRect/>
          </a:stretch>
        </p:blipFill>
        <p:spPr bwMode="auto">
          <a:xfrm>
            <a:off x="4302048" y="2366359"/>
            <a:ext cx="3587904" cy="3587904"/>
          </a:xfrm>
          <a:prstGeom prst="rect">
            <a:avLst/>
          </a:prstGeom>
          <a:noFill/>
          <a:ln>
            <a:noFill/>
          </a:ln>
        </p:spPr>
      </p:pic>
    </p:spTree>
    <p:extLst>
      <p:ext uri="{BB962C8B-B14F-4D97-AF65-F5344CB8AC3E}">
        <p14:creationId xmlns:p14="http://schemas.microsoft.com/office/powerpoint/2010/main" val="124291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27AC-4A5C-8698-BF60-BB5208F3647F}"/>
              </a:ext>
            </a:extLst>
          </p:cNvPr>
          <p:cNvSpPr>
            <a:spLocks noGrp="1"/>
          </p:cNvSpPr>
          <p:nvPr>
            <p:ph type="sldNum" sz="quarter" idx="12"/>
          </p:nvPr>
        </p:nvSpPr>
        <p:spPr/>
        <p:txBody>
          <a:bodyPr/>
          <a:lstStyle/>
          <a:p>
            <a:pPr>
              <a:defRPr/>
            </a:pPr>
            <a:fld id="{B1AB44B9-F1EC-4F4B-88D4-413245C9CD3E}" type="slidenum">
              <a:rPr lang="en-US">
                <a:solidFill>
                  <a:srgbClr val="1B1E29">
                    <a:tint val="75000"/>
                  </a:srgbClr>
                </a:solidFill>
              </a:rPr>
              <a:pPr>
                <a:defRPr/>
              </a:pPr>
              <a:t>13</a:t>
            </a:fld>
            <a:endParaRPr lang="en-US">
              <a:solidFill>
                <a:srgbClr val="1B1E29">
                  <a:tint val="75000"/>
                </a:srgbClr>
              </a:solidFill>
            </a:endParaRPr>
          </a:p>
        </p:txBody>
      </p:sp>
      <p:sp>
        <p:nvSpPr>
          <p:cNvPr id="9" name="TextBox 8">
            <a:extLst>
              <a:ext uri="{FF2B5EF4-FFF2-40B4-BE49-F238E27FC236}">
                <a16:creationId xmlns:a16="http://schemas.microsoft.com/office/drawing/2014/main" id="{B844E838-FF43-F305-B366-E741B8D3A60C}"/>
              </a:ext>
            </a:extLst>
          </p:cNvPr>
          <p:cNvSpPr txBox="1"/>
          <p:nvPr/>
        </p:nvSpPr>
        <p:spPr>
          <a:xfrm>
            <a:off x="2669221" y="2122222"/>
            <a:ext cx="6862437"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Collateral Shortfall - Real Estate Available</a:t>
            </a:r>
          </a:p>
        </p:txBody>
      </p:sp>
      <p:sp>
        <p:nvSpPr>
          <p:cNvPr id="10" name="TextBox 9">
            <a:extLst>
              <a:ext uri="{FF2B5EF4-FFF2-40B4-BE49-F238E27FC236}">
                <a16:creationId xmlns:a16="http://schemas.microsoft.com/office/drawing/2014/main" id="{4470F0A3-2E90-1D17-62DC-BC712A2A1211}"/>
              </a:ext>
            </a:extLst>
          </p:cNvPr>
          <p:cNvSpPr txBox="1"/>
          <p:nvPr/>
        </p:nvSpPr>
        <p:spPr>
          <a:xfrm>
            <a:off x="2669221" y="2562196"/>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Unclear Use of Proceeds</a:t>
            </a:r>
          </a:p>
        </p:txBody>
      </p:sp>
      <p:sp>
        <p:nvSpPr>
          <p:cNvPr id="11" name="TextBox 10">
            <a:extLst>
              <a:ext uri="{FF2B5EF4-FFF2-40B4-BE49-F238E27FC236}">
                <a16:creationId xmlns:a16="http://schemas.microsoft.com/office/drawing/2014/main" id="{3110650E-B78A-2B35-3744-53C986666AAA}"/>
              </a:ext>
            </a:extLst>
          </p:cNvPr>
          <p:cNvSpPr txBox="1"/>
          <p:nvPr/>
        </p:nvSpPr>
        <p:spPr>
          <a:xfrm>
            <a:off x="2660342" y="2943655"/>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Working Capital Request –Justification Needed</a:t>
            </a:r>
          </a:p>
        </p:txBody>
      </p:sp>
      <p:sp>
        <p:nvSpPr>
          <p:cNvPr id="12" name="TextBox 11">
            <a:extLst>
              <a:ext uri="{FF2B5EF4-FFF2-40B4-BE49-F238E27FC236}">
                <a16:creationId xmlns:a16="http://schemas.microsoft.com/office/drawing/2014/main" id="{E90090B2-554A-CBD8-5C6E-3EB89CC28162}"/>
              </a:ext>
            </a:extLst>
          </p:cNvPr>
          <p:cNvSpPr txBox="1"/>
          <p:nvPr/>
        </p:nvSpPr>
        <p:spPr>
          <a:xfrm>
            <a:off x="2660343" y="3408333"/>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Justification For Projections</a:t>
            </a:r>
          </a:p>
        </p:txBody>
      </p:sp>
      <p:sp>
        <p:nvSpPr>
          <p:cNvPr id="13" name="TextBox 12">
            <a:extLst>
              <a:ext uri="{FF2B5EF4-FFF2-40B4-BE49-F238E27FC236}">
                <a16:creationId xmlns:a16="http://schemas.microsoft.com/office/drawing/2014/main" id="{F3BDE0C3-FD42-C6BB-585E-833D2C49387D}"/>
              </a:ext>
            </a:extLst>
          </p:cNvPr>
          <p:cNvSpPr txBox="1"/>
          <p:nvPr/>
        </p:nvSpPr>
        <p:spPr>
          <a:xfrm>
            <a:off x="2669221" y="3812411"/>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Possible Affiliates - Clarification Required</a:t>
            </a:r>
          </a:p>
        </p:txBody>
      </p:sp>
      <p:sp>
        <p:nvSpPr>
          <p:cNvPr id="14" name="TextBox 13">
            <a:extLst>
              <a:ext uri="{FF2B5EF4-FFF2-40B4-BE49-F238E27FC236}">
                <a16:creationId xmlns:a16="http://schemas.microsoft.com/office/drawing/2014/main" id="{CA12AB5B-A8EF-D0AC-9A33-4109A5C544A2}"/>
              </a:ext>
            </a:extLst>
          </p:cNvPr>
          <p:cNvSpPr txBox="1"/>
          <p:nvPr/>
        </p:nvSpPr>
        <p:spPr>
          <a:xfrm>
            <a:off x="2669220" y="4258975"/>
            <a:ext cx="7075503" cy="400110"/>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Schedule of Collateral Incomplete</a:t>
            </a:r>
          </a:p>
        </p:txBody>
      </p:sp>
      <p:sp>
        <p:nvSpPr>
          <p:cNvPr id="18" name="TextBox 17">
            <a:extLst>
              <a:ext uri="{FF2B5EF4-FFF2-40B4-BE49-F238E27FC236}">
                <a16:creationId xmlns:a16="http://schemas.microsoft.com/office/drawing/2014/main" id="{DBA43A06-53E8-D63A-CEA4-E33AA23A588C}"/>
              </a:ext>
            </a:extLst>
          </p:cNvPr>
          <p:cNvSpPr txBox="1"/>
          <p:nvPr/>
        </p:nvSpPr>
        <p:spPr>
          <a:xfrm>
            <a:off x="1825752" y="1482865"/>
            <a:ext cx="5748292" cy="523220"/>
          </a:xfrm>
          <a:prstGeom prst="rect">
            <a:avLst/>
          </a:prstGeom>
          <a:noFill/>
        </p:spPr>
        <p:txBody>
          <a:bodyPr wrap="square">
            <a:spAutoFit/>
          </a:bodyPr>
          <a:lstStyle/>
          <a:p>
            <a:pPr>
              <a:spcBef>
                <a:spcPct val="20000"/>
              </a:spcBef>
              <a:buClr>
                <a:srgbClr val="4F81BD"/>
              </a:buClr>
              <a:buSzPct val="70000"/>
              <a:defRPr/>
            </a:pPr>
            <a:r>
              <a:rPr lang="en-US" sz="2800" b="1">
                <a:solidFill>
                  <a:schemeClr val="bg2"/>
                </a:solidFill>
                <a:latin typeface="Source Sans Pro" panose="020B0503030403020204" pitchFamily="34" charset="0"/>
              </a:rPr>
              <a:t>Credit Memo Incomplete</a:t>
            </a:r>
          </a:p>
        </p:txBody>
      </p:sp>
      <p:sp>
        <p:nvSpPr>
          <p:cNvPr id="20" name="TextBox 19">
            <a:extLst>
              <a:ext uri="{FF2B5EF4-FFF2-40B4-BE49-F238E27FC236}">
                <a16:creationId xmlns:a16="http://schemas.microsoft.com/office/drawing/2014/main" id="{AF1483E3-A297-6A21-4105-5CECD9325E12}"/>
              </a:ext>
            </a:extLst>
          </p:cNvPr>
          <p:cNvSpPr txBox="1"/>
          <p:nvPr/>
        </p:nvSpPr>
        <p:spPr>
          <a:xfrm>
            <a:off x="1814090" y="5790188"/>
            <a:ext cx="8540314" cy="600164"/>
          </a:xfrm>
          <a:prstGeom prst="rect">
            <a:avLst/>
          </a:prstGeom>
          <a:noFill/>
        </p:spPr>
        <p:txBody>
          <a:bodyPr wrap="square">
            <a:spAutoFit/>
          </a:bodyPr>
          <a:lstStyle/>
          <a:p>
            <a:pPr lvl="1">
              <a:spcBef>
                <a:spcPct val="20000"/>
              </a:spcBef>
              <a:buClr>
                <a:srgbClr val="4F81BD"/>
              </a:buClr>
              <a:buSzPct val="70000"/>
              <a:defRPr/>
            </a:pPr>
            <a:r>
              <a:rPr lang="en-US" sz="1500">
                <a:solidFill>
                  <a:srgbClr val="007DBC"/>
                </a:solidFill>
                <a:latin typeface="Source Sans Pro" panose="020B0503030403020204" pitchFamily="34" charset="0"/>
              </a:rPr>
              <a:t>Make sure that current YTD Business Financials are no older than 120 days from submission to SBA</a:t>
            </a:r>
          </a:p>
          <a:p>
            <a:pPr lvl="1">
              <a:spcBef>
                <a:spcPct val="20000"/>
              </a:spcBef>
              <a:buClr>
                <a:srgbClr val="4F81BD"/>
              </a:buClr>
              <a:buSzPct val="70000"/>
              <a:defRPr/>
            </a:pPr>
            <a:r>
              <a:rPr lang="en-US" sz="1500">
                <a:solidFill>
                  <a:srgbClr val="007DBC"/>
                </a:solidFill>
                <a:latin typeface="Source Sans Pro" panose="020B0503030403020204" pitchFamily="34" charset="0"/>
              </a:rPr>
              <a:t>Make sure the Personal Financial Statement is no older than 120 days from submission to SBA</a:t>
            </a:r>
          </a:p>
        </p:txBody>
      </p:sp>
      <p:sp>
        <p:nvSpPr>
          <p:cNvPr id="21" name="TextBox 20">
            <a:extLst>
              <a:ext uri="{FF2B5EF4-FFF2-40B4-BE49-F238E27FC236}">
                <a16:creationId xmlns:a16="http://schemas.microsoft.com/office/drawing/2014/main" id="{4725B5CB-735D-7B13-BE1A-C36C59E0C3CF}"/>
              </a:ext>
            </a:extLst>
          </p:cNvPr>
          <p:cNvSpPr txBox="1"/>
          <p:nvPr/>
        </p:nvSpPr>
        <p:spPr>
          <a:xfrm>
            <a:off x="2149875" y="2063873"/>
            <a:ext cx="501582" cy="3816429"/>
          </a:xfrm>
          <a:prstGeom prst="rect">
            <a:avLst/>
          </a:prstGeom>
          <a:noFill/>
        </p:spPr>
        <p:txBody>
          <a:bodyPr wrap="square" rtlCol="0">
            <a:spAutoFit/>
          </a:bodyPr>
          <a:lstStyle/>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1</a:t>
            </a:r>
          </a:p>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2</a:t>
            </a:r>
          </a:p>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3</a:t>
            </a:r>
          </a:p>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4</a:t>
            </a:r>
          </a:p>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5</a:t>
            </a:r>
          </a:p>
          <a:p>
            <a:pPr marL="285750" indent="-285750">
              <a:buClr>
                <a:srgbClr val="007DBC">
                  <a:lumMod val="40000"/>
                  <a:lumOff val="60000"/>
                </a:srgbClr>
              </a:buClr>
              <a:buFont typeface="Wingdings" panose="05000000000000000000" pitchFamily="2" charset="2"/>
              <a:buChar char="§"/>
              <a:defRPr/>
            </a:pPr>
            <a:r>
              <a:rPr lang="en-US" sz="2800">
                <a:solidFill>
                  <a:srgbClr val="FFFFFF"/>
                </a:solidFill>
                <a:latin typeface="Calibri" panose="020F0502020204030204"/>
              </a:rPr>
              <a:t>6</a:t>
            </a:r>
          </a:p>
          <a:p>
            <a:pPr>
              <a:buClr>
                <a:srgbClr val="007DBC">
                  <a:lumMod val="40000"/>
                  <a:lumOff val="60000"/>
                </a:srgbClr>
              </a:buClr>
              <a:defRPr/>
            </a:pPr>
            <a:r>
              <a:rPr lang="en-US" sz="2800">
                <a:solidFill>
                  <a:srgbClr val="FFFFFF"/>
                </a:solidFill>
                <a:latin typeface="Calibri" panose="020F0502020204030204"/>
              </a:rPr>
              <a:t>7</a:t>
            </a:r>
          </a:p>
          <a:p>
            <a:pPr marL="285750" indent="-285750">
              <a:buClr>
                <a:srgbClr val="007DBC">
                  <a:lumMod val="40000"/>
                  <a:lumOff val="60000"/>
                </a:srgbClr>
              </a:buClr>
              <a:buFont typeface="Wingdings" panose="05000000000000000000" pitchFamily="2" charset="2"/>
              <a:buChar char="§"/>
              <a:defRPr/>
            </a:pPr>
            <a:endParaRPr lang="en-US" sz="2800">
              <a:solidFill>
                <a:srgbClr val="FFFFFF"/>
              </a:solidFill>
              <a:latin typeface="Calibri" panose="020F0502020204030204"/>
            </a:endParaRPr>
          </a:p>
          <a:p>
            <a:pPr marL="285750" indent="-285750">
              <a:buFont typeface="Arial" panose="020B0604020202020204" pitchFamily="34" charset="0"/>
              <a:buChar char="•"/>
              <a:defRPr/>
            </a:pPr>
            <a:endParaRPr lang="en-US">
              <a:solidFill>
                <a:srgbClr val="1B1E29"/>
              </a:solidFill>
              <a:latin typeface="Calibri" panose="020F0502020204030204"/>
            </a:endParaRPr>
          </a:p>
        </p:txBody>
      </p:sp>
      <p:sp>
        <p:nvSpPr>
          <p:cNvPr id="2" name="Title 1">
            <a:extLst>
              <a:ext uri="{FF2B5EF4-FFF2-40B4-BE49-F238E27FC236}">
                <a16:creationId xmlns:a16="http://schemas.microsoft.com/office/drawing/2014/main" id="{FF42F4B7-F40A-968C-0712-4BAA777AAC39}"/>
              </a:ext>
            </a:extLst>
          </p:cNvPr>
          <p:cNvSpPr txBox="1">
            <a:spLocks/>
          </p:cNvSpPr>
          <p:nvPr/>
        </p:nvSpPr>
        <p:spPr>
          <a:xfrm>
            <a:off x="1825752" y="457200"/>
            <a:ext cx="8686800" cy="84124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0">
              <a:defRPr/>
            </a:pPr>
            <a:r>
              <a:rPr lang="en-US">
                <a:solidFill>
                  <a:srgbClr val="1F497D"/>
                </a:solidFill>
                <a:latin typeface="Source Sans Pro" panose="020B0503030403020204" pitchFamily="34" charset="0"/>
              </a:rPr>
              <a:t>2nd on the list…</a:t>
            </a:r>
          </a:p>
        </p:txBody>
      </p:sp>
    </p:spTree>
    <p:extLst>
      <p:ext uri="{BB962C8B-B14F-4D97-AF65-F5344CB8AC3E}">
        <p14:creationId xmlns:p14="http://schemas.microsoft.com/office/powerpoint/2010/main" val="345064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A27AC-4A5C-8698-BF60-BB5208F3647F}"/>
              </a:ext>
            </a:extLst>
          </p:cNvPr>
          <p:cNvSpPr>
            <a:spLocks noGrp="1"/>
          </p:cNvSpPr>
          <p:nvPr>
            <p:ph type="sldNum" sz="quarter" idx="12"/>
          </p:nvPr>
        </p:nvSpPr>
        <p:spPr/>
        <p:txBody>
          <a:bodyPr/>
          <a:lstStyle/>
          <a:p>
            <a:fld id="{B1AB44B9-F1EC-4F4B-88D4-413245C9CD3E}" type="slidenum">
              <a:rPr lang="en-US" smtClean="0"/>
              <a:t>14</a:t>
            </a:fld>
            <a:endParaRPr lang="en-US"/>
          </a:p>
        </p:txBody>
      </p:sp>
      <p:sp>
        <p:nvSpPr>
          <p:cNvPr id="6" name="Rectangle 5">
            <a:extLst>
              <a:ext uri="{FF2B5EF4-FFF2-40B4-BE49-F238E27FC236}">
                <a16:creationId xmlns:a16="http://schemas.microsoft.com/office/drawing/2014/main" id="{AA1DCE0F-4DD8-897B-6AAB-7098F70EC84A}"/>
              </a:ext>
            </a:extLst>
          </p:cNvPr>
          <p:cNvSpPr/>
          <p:nvPr/>
        </p:nvSpPr>
        <p:spPr>
          <a:xfrm>
            <a:off x="1825752" y="554658"/>
            <a:ext cx="3783408" cy="646331"/>
          </a:xfrm>
          <a:prstGeom prst="rect">
            <a:avLst/>
          </a:prstGeom>
        </p:spPr>
        <p:txBody>
          <a:bodyPr wrap="none">
            <a:spAutoFit/>
          </a:bodyPr>
          <a:lstStyle/>
          <a:p>
            <a:pPr>
              <a:spcBef>
                <a:spcPct val="0"/>
              </a:spcBef>
              <a:defRPr/>
            </a:pPr>
            <a:r>
              <a:rPr lang="en-US" sz="3600">
                <a:solidFill>
                  <a:srgbClr val="1F497D"/>
                </a:solidFill>
                <a:latin typeface="Source Sans Pro" panose="020B0503030403020204" pitchFamily="34" charset="0"/>
              </a:rPr>
              <a:t>3rd</a:t>
            </a:r>
            <a:r>
              <a:rPr lang="en-US" sz="3600" cap="all">
                <a:solidFill>
                  <a:srgbClr val="1F497D"/>
                </a:solidFill>
                <a:effectLst>
                  <a:reflection blurRad="12700" stA="48000" endA="300" endPos="55000" dir="5400000" sy="-90000" algn="bl" rotWithShape="0"/>
                </a:effectLst>
                <a:latin typeface="Source Sans Pro" panose="020B0503030403020204" pitchFamily="34" charset="0"/>
              </a:rPr>
              <a:t> on the list…</a:t>
            </a:r>
          </a:p>
        </p:txBody>
      </p:sp>
      <p:sp>
        <p:nvSpPr>
          <p:cNvPr id="11" name="TextBox 10">
            <a:extLst>
              <a:ext uri="{FF2B5EF4-FFF2-40B4-BE49-F238E27FC236}">
                <a16:creationId xmlns:a16="http://schemas.microsoft.com/office/drawing/2014/main" id="{3110650E-B78A-2B35-3744-53C986666AAA}"/>
              </a:ext>
            </a:extLst>
          </p:cNvPr>
          <p:cNvSpPr txBox="1"/>
          <p:nvPr/>
        </p:nvSpPr>
        <p:spPr>
          <a:xfrm>
            <a:off x="2651456" y="3963801"/>
            <a:ext cx="7075503" cy="1938992"/>
          </a:xfrm>
          <a:prstGeom prst="rect">
            <a:avLst/>
          </a:prstGeom>
          <a:noFill/>
        </p:spPr>
        <p:txBody>
          <a:bodyPr wrap="square" rtlCol="0">
            <a:spAutoFit/>
          </a:bodyPr>
          <a:lstStyle/>
          <a:p>
            <a:pPr>
              <a:defRPr/>
            </a:pPr>
            <a:r>
              <a:rPr lang="en-US" sz="2000" b="1">
                <a:solidFill>
                  <a:srgbClr val="1F497D"/>
                </a:solidFill>
                <a:latin typeface="Source Sans Pro" panose="020B0503030403020204" pitchFamily="34" charset="0"/>
              </a:rPr>
              <a:t>Debt Refinance</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10% Improvement to Cash Flow Not Met</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The debt to be refinanced must be, and must have been, current for at least 12 months or for the life of the loan, whichever is less. “Current means a required payment has not remained unpaid for more than 29 day.</a:t>
            </a:r>
          </a:p>
        </p:txBody>
      </p:sp>
      <p:sp>
        <p:nvSpPr>
          <p:cNvPr id="18" name="TextBox 17">
            <a:extLst>
              <a:ext uri="{FF2B5EF4-FFF2-40B4-BE49-F238E27FC236}">
                <a16:creationId xmlns:a16="http://schemas.microsoft.com/office/drawing/2014/main" id="{DBA43A06-53E8-D63A-CEA4-E33AA23A588C}"/>
              </a:ext>
            </a:extLst>
          </p:cNvPr>
          <p:cNvSpPr txBox="1"/>
          <p:nvPr/>
        </p:nvSpPr>
        <p:spPr>
          <a:xfrm>
            <a:off x="1825752" y="1324093"/>
            <a:ext cx="5748292" cy="523220"/>
          </a:xfrm>
          <a:prstGeom prst="rect">
            <a:avLst/>
          </a:prstGeom>
          <a:noFill/>
        </p:spPr>
        <p:txBody>
          <a:bodyPr wrap="square">
            <a:spAutoFit/>
          </a:bodyPr>
          <a:lstStyle/>
          <a:p>
            <a:pPr>
              <a:spcBef>
                <a:spcPct val="20000"/>
              </a:spcBef>
              <a:buClr>
                <a:srgbClr val="4F81BD"/>
              </a:buClr>
              <a:buSzPct val="70000"/>
              <a:defRPr/>
            </a:pPr>
            <a:r>
              <a:rPr lang="en-US" sz="2800" b="1">
                <a:solidFill>
                  <a:schemeClr val="bg2"/>
                </a:solidFill>
                <a:latin typeface="Source Sans Pro" panose="020B0503030403020204" pitchFamily="34" charset="0"/>
              </a:rPr>
              <a:t>Other (two major items)</a:t>
            </a:r>
          </a:p>
        </p:txBody>
      </p:sp>
      <p:sp>
        <p:nvSpPr>
          <p:cNvPr id="5" name="TextBox 4">
            <a:extLst>
              <a:ext uri="{FF2B5EF4-FFF2-40B4-BE49-F238E27FC236}">
                <a16:creationId xmlns:a16="http://schemas.microsoft.com/office/drawing/2014/main" id="{58F75217-5E60-E337-6BAA-FE906C6FA3C1}"/>
              </a:ext>
            </a:extLst>
          </p:cNvPr>
          <p:cNvSpPr txBox="1"/>
          <p:nvPr/>
        </p:nvSpPr>
        <p:spPr>
          <a:xfrm>
            <a:off x="2569030" y="2041071"/>
            <a:ext cx="5812971" cy="1631216"/>
          </a:xfrm>
          <a:prstGeom prst="rect">
            <a:avLst/>
          </a:prstGeom>
          <a:noFill/>
        </p:spPr>
        <p:txBody>
          <a:bodyPr wrap="square">
            <a:spAutoFit/>
          </a:bodyPr>
          <a:lstStyle/>
          <a:p>
            <a:pPr>
              <a:defRPr/>
            </a:pPr>
            <a:r>
              <a:rPr lang="en-US" sz="2000" b="1">
                <a:solidFill>
                  <a:srgbClr val="1F497D"/>
                </a:solidFill>
                <a:latin typeface="Source Sans Pro" panose="020B0503030403020204" pitchFamily="34" charset="0"/>
              </a:rPr>
              <a:t>Change of Ownership</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Purchase Agreement For Business Needed</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Lender’s Internal Business Valuation Missing</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Independent Business Valuation Missing</a:t>
            </a:r>
          </a:p>
          <a:p>
            <a:pPr marL="800100" lvl="1" indent="-342900">
              <a:buClr>
                <a:schemeClr val="tx2">
                  <a:lumMod val="60000"/>
                  <a:lumOff val="40000"/>
                </a:schemeClr>
              </a:buClr>
              <a:buFont typeface="Arial" panose="020B0604020202020204" pitchFamily="34" charset="0"/>
              <a:buChar char="•"/>
            </a:pPr>
            <a:r>
              <a:rPr lang="en-US" sz="2000">
                <a:solidFill>
                  <a:srgbClr val="1F497D"/>
                </a:solidFill>
                <a:latin typeface="Source Sans Pro" panose="020B0503030403020204" pitchFamily="34" charset="0"/>
              </a:rPr>
              <a:t>Stock Purchase Agreement Needed</a:t>
            </a:r>
          </a:p>
        </p:txBody>
      </p:sp>
    </p:spTree>
    <p:extLst>
      <p:ext uri="{BB962C8B-B14F-4D97-AF65-F5344CB8AC3E}">
        <p14:creationId xmlns:p14="http://schemas.microsoft.com/office/powerpoint/2010/main" val="402821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D9E39-504F-9792-C817-95384FC6F821}"/>
            </a:ext>
          </a:extLst>
        </p:cNvPr>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EBC2954-CCB2-9C38-9470-6B00F9132014}"/>
              </a:ext>
            </a:extLst>
          </p:cNvPr>
          <p:cNvSpPr>
            <a:spLocks noGrp="1"/>
          </p:cNvSpPr>
          <p:nvPr>
            <p:ph type="sldNum" sz="quarter" idx="12"/>
          </p:nvPr>
        </p:nvSpPr>
        <p:spPr>
          <a:xfrm>
            <a:off x="9062013" y="61943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64DF92B4-D232-A395-7EE6-6FBD52A84AF8}"/>
              </a:ext>
            </a:extLst>
          </p:cNvPr>
          <p:cNvSpPr>
            <a:spLocks noGrp="1"/>
          </p:cNvSpPr>
          <p:nvPr>
            <p:ph type="title"/>
          </p:nvPr>
        </p:nvSpPr>
        <p:spPr>
          <a:xfrm>
            <a:off x="4640580" y="459343"/>
            <a:ext cx="3040379" cy="769831"/>
          </a:xfrm>
        </p:spPr>
        <p:txBody>
          <a:bodyPr>
            <a:normAutofit/>
          </a:bodyPr>
          <a:lstStyle/>
          <a:p>
            <a:r>
              <a:rPr lang="en-US" sz="3600" spc="0">
                <a:latin typeface="Source Sans Pro" panose="020B0503030403020204" pitchFamily="34" charset="0"/>
                <a:ea typeface="Source Sans Pro" panose="020B0503030403020204" pitchFamily="34" charset="0"/>
              </a:rPr>
              <a:t>Questions</a:t>
            </a:r>
            <a:r>
              <a:rPr lang="en-US" sz="4000" spc="0">
                <a:latin typeface="Source Sans Pro" panose="020B0503030403020204" pitchFamily="34" charset="0"/>
                <a:ea typeface="Source Sans Pro" panose="020B0503030403020204" pitchFamily="34" charset="0"/>
              </a:rPr>
              <a:t>?</a:t>
            </a:r>
            <a:r>
              <a:rPr lang="en-US" sz="3600" spc="0">
                <a:latin typeface="Source Sans Pro" panose="020B0503030403020204" pitchFamily="34" charset="0"/>
                <a:ea typeface="Source Sans Pro" panose="020B0503030403020204" pitchFamily="34" charset="0"/>
              </a:rPr>
              <a:t> </a:t>
            </a:r>
          </a:p>
        </p:txBody>
      </p:sp>
      <p:pic>
        <p:nvPicPr>
          <p:cNvPr id="7" name="Picture 6">
            <a:extLst>
              <a:ext uri="{FF2B5EF4-FFF2-40B4-BE49-F238E27FC236}">
                <a16:creationId xmlns:a16="http://schemas.microsoft.com/office/drawing/2014/main" id="{AFE602DB-71FF-D3C5-1C27-99331CE08B9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0763" y="1499943"/>
            <a:ext cx="8130474" cy="4593718"/>
          </a:xfrm>
          <a:prstGeom prst="rect">
            <a:avLst/>
          </a:prstGeom>
        </p:spPr>
      </p:pic>
    </p:spTree>
    <p:extLst>
      <p:ext uri="{BB962C8B-B14F-4D97-AF65-F5344CB8AC3E}">
        <p14:creationId xmlns:p14="http://schemas.microsoft.com/office/powerpoint/2010/main" val="175799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063471-CD0B-0346-BC1C-1131EDA7EF2D}"/>
              </a:ext>
            </a:extLst>
          </p:cNvPr>
          <p:cNvSpPr>
            <a:spLocks noGrp="1"/>
          </p:cNvSpPr>
          <p:nvPr>
            <p:ph type="title"/>
          </p:nvPr>
        </p:nvSpPr>
        <p:spPr>
          <a:xfrm>
            <a:off x="838200" y="370629"/>
            <a:ext cx="10515600" cy="673311"/>
          </a:xfrm>
        </p:spPr>
        <p:txBody>
          <a:bodyPr/>
          <a:lstStyle/>
          <a:p>
            <a:r>
              <a:rPr lang="en-US"/>
              <a:t>7(a) Loan Origination Division</a:t>
            </a:r>
          </a:p>
        </p:txBody>
      </p:sp>
      <p:pic>
        <p:nvPicPr>
          <p:cNvPr id="5" name="Picture 4">
            <a:extLst>
              <a:ext uri="{FF2B5EF4-FFF2-40B4-BE49-F238E27FC236}">
                <a16:creationId xmlns:a16="http://schemas.microsoft.com/office/drawing/2014/main" id="{CAEF8714-E23B-F0FF-424C-4943C7B230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621" y="915938"/>
            <a:ext cx="9492758" cy="5571433"/>
          </a:xfrm>
          <a:prstGeom prst="rect">
            <a:avLst/>
          </a:prstGeom>
        </p:spPr>
      </p:pic>
    </p:spTree>
    <p:extLst>
      <p:ext uri="{BB962C8B-B14F-4D97-AF65-F5344CB8AC3E}">
        <p14:creationId xmlns:p14="http://schemas.microsoft.com/office/powerpoint/2010/main" val="256762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B022A-307A-5146-F250-6A6366B234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705AA3C-7F8E-7BBD-56AD-58AC0E32A735}"/>
              </a:ext>
            </a:extLst>
          </p:cNvPr>
          <p:cNvSpPr>
            <a:spLocks noGrp="1"/>
          </p:cNvSpPr>
          <p:nvPr>
            <p:ph type="title"/>
          </p:nvPr>
        </p:nvSpPr>
        <p:spPr>
          <a:xfrm>
            <a:off x="628651" y="220516"/>
            <a:ext cx="11096624" cy="972664"/>
          </a:xfrm>
        </p:spPr>
        <p:txBody>
          <a:bodyPr>
            <a:normAutofit fontScale="90000"/>
          </a:bodyPr>
          <a:lstStyle/>
          <a:p>
            <a:pPr>
              <a:lnSpc>
                <a:spcPct val="100000"/>
              </a:lnSpc>
            </a:pPr>
            <a:r>
              <a:rPr lang="en-US" spc="0"/>
              <a:t>Recent Notices</a:t>
            </a:r>
            <a:r>
              <a:rPr lang="en-US" b="1" spc="0"/>
              <a:t> </a:t>
            </a:r>
            <a:br>
              <a:rPr lang="en-US" sz="3600" b="1" spc="0"/>
            </a:br>
            <a:endParaRPr lang="en-US" spc="0"/>
          </a:p>
        </p:txBody>
      </p:sp>
      <p:sp>
        <p:nvSpPr>
          <p:cNvPr id="3" name="Content Placeholder 2">
            <a:extLst>
              <a:ext uri="{FF2B5EF4-FFF2-40B4-BE49-F238E27FC236}">
                <a16:creationId xmlns:a16="http://schemas.microsoft.com/office/drawing/2014/main" id="{81B38C8B-29F9-A774-52BA-E1F13AAA83B3}"/>
              </a:ext>
            </a:extLst>
          </p:cNvPr>
          <p:cNvSpPr>
            <a:spLocks noGrp="1"/>
          </p:cNvSpPr>
          <p:nvPr>
            <p:ph idx="1"/>
          </p:nvPr>
        </p:nvSpPr>
        <p:spPr>
          <a:xfrm>
            <a:off x="386787" y="866274"/>
            <a:ext cx="11418426" cy="5693151"/>
          </a:xfrm>
        </p:spPr>
        <p:txBody>
          <a:bodyPr>
            <a:normAutofit fontScale="92500" lnSpcReduction="20000"/>
          </a:bodyPr>
          <a:lstStyle/>
          <a:p>
            <a:pPr marL="0" marR="0" indent="0" fontAlgn="base" hangingPunct="0">
              <a:lnSpc>
                <a:spcPct val="107000"/>
              </a:lnSpc>
              <a:spcBef>
                <a:spcPts val="1200"/>
              </a:spcBef>
              <a:spcAft>
                <a:spcPts val="800"/>
              </a:spcAft>
              <a:buNone/>
            </a:pPr>
            <a:r>
              <a:rPr lang="en-US" sz="2200" b="1" kern="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SBA </a:t>
            </a:r>
            <a:r>
              <a:rPr lang="en-US" sz="2200" b="1" kern="0">
                <a:effectLst/>
                <a:latin typeface="Source Sans Pro" panose="020B0503030403020204" pitchFamily="34" charset="0"/>
                <a:ea typeface="Source Sans Pro" panose="020B0503030403020204" pitchFamily="34" charset="0"/>
                <a:cs typeface="Times New Roman" panose="02020603050405020304" pitchFamily="18" charset="0"/>
              </a:rPr>
              <a:t>Notices published recently:</a:t>
            </a:r>
            <a:endParaRPr lang="en-US" sz="22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fontAlgn="base" hangingPunct="0">
              <a:lnSpc>
                <a:spcPct val="107000"/>
              </a:lnSpc>
              <a:spcBef>
                <a:spcPts val="0"/>
              </a:spcBef>
              <a:spcAft>
                <a:spcPts val="1200"/>
              </a:spcAft>
            </a:pP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Policy Notice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5000-865754</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3/7/2025, Policy updates regarding citizenship requirements </a:t>
            </a:r>
          </a:p>
          <a:p>
            <a:pPr fontAlgn="base" hangingPunct="0">
              <a:lnSpc>
                <a:spcPct val="107000"/>
              </a:lnSpc>
              <a:spcBef>
                <a:spcPts val="0"/>
              </a:spcBef>
              <a:spcAft>
                <a:spcPts val="1200"/>
              </a:spcAft>
            </a:pP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Procedural Notice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5000-865355</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3/14/2025, Rescission of SBA Procedural Notices Previously Published (CA SBLCs)</a:t>
            </a:r>
          </a:p>
          <a:p>
            <a:pPr fontAlgn="base" hangingPunct="0">
              <a:lnSpc>
                <a:spcPct val="107000"/>
              </a:lnSpc>
              <a:spcBef>
                <a:spcPts val="0"/>
              </a:spcBef>
              <a:spcAft>
                <a:spcPts val="1200"/>
              </a:spcAft>
            </a:pPr>
            <a:r>
              <a:rPr lang="en-US" sz="2400" kern="100">
                <a:effectLst/>
                <a:latin typeface="Source Sans Pro" panose="020B0503030403020204" pitchFamily="34" charset="0"/>
                <a:ea typeface="Source Sans Pro" panose="020B0503030403020204" pitchFamily="34" charset="0"/>
                <a:cs typeface="Times New Roman" panose="02020603050405020304" pitchFamily="18" charset="0"/>
              </a:rPr>
              <a:t>SBA Form </a:t>
            </a:r>
            <a:r>
              <a:rPr lang="en-US" sz="2400" b="1" kern="10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1919</a:t>
            </a:r>
            <a:r>
              <a:rPr lang="en-US" sz="2400" kern="100">
                <a:effectLst/>
                <a:latin typeface="Source Sans Pro" panose="020B0503030403020204" pitchFamily="34" charset="0"/>
                <a:ea typeface="Source Sans Pro" panose="020B0503030403020204" pitchFamily="34" charset="0"/>
                <a:cs typeface="Times New Roman" panose="02020603050405020304" pitchFamily="18" charset="0"/>
              </a:rPr>
              <a:t>, updated 3/19/2025, to change “gender” to “sex” – </a:t>
            </a:r>
            <a:r>
              <a:rPr lang="en-US" sz="2400" b="1" i="1" kern="100">
                <a:solidFill>
                  <a:srgbClr val="C00000"/>
                </a:solidFill>
                <a:effectLst/>
                <a:highlight>
                  <a:srgbClr val="FFFF00"/>
                </a:highlight>
                <a:latin typeface="Source Sans Pro" panose="020B0503030403020204" pitchFamily="34" charset="0"/>
                <a:ea typeface="Source Sans Pro" panose="020B0503030403020204" pitchFamily="34" charset="0"/>
                <a:cs typeface="Times New Roman" panose="02020603050405020304" pitchFamily="18" charset="0"/>
              </a:rPr>
              <a:t>Another update is coming!</a:t>
            </a:r>
          </a:p>
          <a:p>
            <a:pPr fontAlgn="base" hangingPunct="0">
              <a:lnSpc>
                <a:spcPct val="107000"/>
              </a:lnSpc>
              <a:spcBef>
                <a:spcPts val="0"/>
              </a:spcBef>
              <a:spcAft>
                <a:spcPts val="1200"/>
              </a:spcAft>
            </a:pPr>
            <a:r>
              <a:rPr lang="en-US" sz="2400" kern="0">
                <a:latin typeface="Source Sans Pro" panose="020B0503030403020204" pitchFamily="34" charset="0"/>
                <a:ea typeface="Source Sans Pro" panose="020B0503030403020204" pitchFamily="34" charset="0"/>
                <a:cs typeface="Times New Roman" panose="02020603050405020304" pitchFamily="18" charset="0"/>
              </a:rPr>
              <a:t>Information</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Notice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5000-865585</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3/19/2025, SBA Form 1919 Updated for EO 14168</a:t>
            </a:r>
            <a:endParaRPr lang="en-US" sz="24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fontAlgn="base" hangingPunct="0">
              <a:lnSpc>
                <a:spcPct val="107000"/>
              </a:lnSpc>
              <a:spcBef>
                <a:spcPts val="0"/>
              </a:spcBef>
              <a:spcAft>
                <a:spcPts val="1200"/>
              </a:spcAft>
            </a:pP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Procedural Notice</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5000-866054</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a:t>
            </a:r>
            <a:r>
              <a:rPr lang="en-US" sz="2400" kern="0">
                <a:latin typeface="Source Sans Pro" panose="020B0503030403020204" pitchFamily="34" charset="0"/>
                <a:ea typeface="Source Sans Pro" panose="020B0503030403020204" pitchFamily="34" charset="0"/>
                <a:cs typeface="Times New Roman" panose="02020603050405020304" pitchFamily="18" charset="0"/>
              </a:rPr>
              <a:t>3/</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20</a:t>
            </a:r>
            <a:r>
              <a:rPr lang="en-US" sz="2400" kern="0">
                <a:latin typeface="Source Sans Pro" panose="020B0503030403020204" pitchFamily="34" charset="0"/>
                <a:ea typeface="Source Sans Pro" panose="020B0503030403020204" pitchFamily="34" charset="0"/>
                <a:cs typeface="Times New Roman" panose="02020603050405020304" pitchFamily="18" charset="0"/>
              </a:rPr>
              <a:t>/</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2025, Update to Environmental Policies and Procedures (Training is now </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hlinkClick r:id="rId8"/>
              </a:rPr>
              <a:t>available</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on the SBA Training on Demand page)</a:t>
            </a:r>
            <a:endParaRPr lang="en-US" sz="24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fontAlgn="base" hangingPunct="0">
              <a:lnSpc>
                <a:spcPct val="107000"/>
              </a:lnSpc>
              <a:spcBef>
                <a:spcPts val="0"/>
              </a:spcBef>
              <a:spcAft>
                <a:spcPts val="1200"/>
              </a:spcAft>
            </a:pPr>
            <a:r>
              <a:rPr lang="en-US" sz="2400" kern="0">
                <a:latin typeface="Source Sans Pro" panose="020B0503030403020204" pitchFamily="34" charset="0"/>
                <a:ea typeface="Source Sans Pro" panose="020B0503030403020204" pitchFamily="34" charset="0"/>
                <a:cs typeface="Times New Roman" panose="02020603050405020304" pitchFamily="18" charset="0"/>
              </a:rPr>
              <a:t>Information</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Notice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5000-865775</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a:t>
            </a:r>
            <a:r>
              <a:rPr lang="en-US" sz="2400" kern="0">
                <a:latin typeface="Source Sans Pro" panose="020B0503030403020204" pitchFamily="34" charset="0"/>
                <a:ea typeface="Source Sans Pro" panose="020B0503030403020204" pitchFamily="34" charset="0"/>
                <a:cs typeface="Times New Roman" panose="02020603050405020304" pitchFamily="18" charset="0"/>
              </a:rPr>
              <a:t>3/24/</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2025, Revising 7(a) Fees for FY 2025</a:t>
            </a:r>
            <a:endParaRPr lang="en-US" sz="24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fontAlgn="base" hangingPunct="0">
              <a:lnSpc>
                <a:spcPct val="107000"/>
              </a:lnSpc>
              <a:spcBef>
                <a:spcPts val="0"/>
              </a:spcBef>
              <a:spcAft>
                <a:spcPts val="1200"/>
              </a:spcAft>
            </a:pP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Procedural Notice </a:t>
            </a:r>
            <a:r>
              <a:rPr lang="en-US" sz="2400" b="1" kern="0">
                <a:solidFill>
                  <a:schemeClr val="bg2">
                    <a:lumMod val="75000"/>
                  </a:schemeClr>
                </a:solidFill>
                <a:effectLst/>
                <a:latin typeface="Source Sans Pro" panose="020B0503030403020204" pitchFamily="34" charset="0"/>
                <a:ea typeface="Source Sans Pro" panose="020B0503030403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5000-866498</a:t>
            </a:r>
            <a:r>
              <a:rPr lang="en-US" sz="2400" kern="0">
                <a:effectLst/>
                <a:latin typeface="Source Sans Pro" panose="020B0503030403020204" pitchFamily="34" charset="0"/>
                <a:ea typeface="Source Sans Pro" panose="020B0503030403020204" pitchFamily="34" charset="0"/>
                <a:cs typeface="Times New Roman" panose="02020603050405020304" pitchFamily="18" charset="0"/>
              </a:rPr>
              <a:t>, published 3/26/2025, Requirement to provide owner date of birth</a:t>
            </a:r>
          </a:p>
          <a:p>
            <a:pPr fontAlgn="base" hangingPunct="0">
              <a:lnSpc>
                <a:spcPct val="107000"/>
              </a:lnSpc>
              <a:spcBef>
                <a:spcPts val="0"/>
              </a:spcBef>
              <a:spcAft>
                <a:spcPts val="1200"/>
              </a:spcAft>
            </a:pPr>
            <a:r>
              <a:rPr lang="en-US" sz="2400" kern="0">
                <a:latin typeface="Source Sans Pro" panose="020B0503030403020204" pitchFamily="34" charset="0"/>
                <a:ea typeface="Source Sans Pro" panose="020B0503030403020204" pitchFamily="34" charset="0"/>
                <a:cs typeface="Times New Roman" panose="02020603050405020304" pitchFamily="18" charset="0"/>
              </a:rPr>
              <a:t>Procedural Notice </a:t>
            </a:r>
            <a:r>
              <a:rPr lang="en-US" sz="2400" b="1" kern="0">
                <a:solidFill>
                  <a:schemeClr val="bg2">
                    <a:lumMod val="75000"/>
                  </a:schemeClr>
                </a:solidFill>
                <a:latin typeface="Source Sans Pro" panose="020B0503030403020204" pitchFamily="34" charset="0"/>
                <a:ea typeface="Source Sans Pro" panose="020B0503030403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5000-866946</a:t>
            </a:r>
            <a:r>
              <a:rPr lang="en-US" sz="2400" kern="0">
                <a:latin typeface="Source Sans Pro" panose="020B0503030403020204" pitchFamily="34" charset="0"/>
                <a:ea typeface="Source Sans Pro" panose="020B0503030403020204" pitchFamily="34" charset="0"/>
                <a:cs typeface="Times New Roman" panose="02020603050405020304" pitchFamily="18" charset="0"/>
              </a:rPr>
              <a:t>, published 4/15/2025, Revisions to SOP 50 57 3.1 for SBA’s Processing of Lender Guaranty Purchase Requests and Certain Servicing Actions </a:t>
            </a:r>
            <a:endParaRPr lang="en-US" sz="2400" kern="0">
              <a:effectLst/>
              <a:latin typeface="Source Sans Pro" panose="020B0503030403020204" pitchFamily="34" charset="0"/>
              <a:ea typeface="Source Sans Pro" panose="020B0503030403020204" pitchFamily="34" charset="0"/>
              <a:cs typeface="Times New Roman" panose="02020603050405020304" pitchFamily="18" charset="0"/>
            </a:endParaRPr>
          </a:p>
          <a:p>
            <a:pPr marL="228600" lvl="1" indent="0" fontAlgn="base" hangingPunct="0">
              <a:lnSpc>
                <a:spcPct val="107000"/>
              </a:lnSpc>
              <a:spcBef>
                <a:spcPts val="0"/>
              </a:spcBef>
              <a:spcAft>
                <a:spcPts val="1200"/>
              </a:spcAft>
              <a:buNone/>
            </a:pPr>
            <a:endParaRPr lang="en-US" sz="3600"/>
          </a:p>
          <a:p>
            <a:pPr>
              <a:lnSpc>
                <a:spcPct val="120000"/>
              </a:lnSpc>
            </a:pPr>
            <a:endParaRPr lang="en-US" sz="2400"/>
          </a:p>
          <a:p>
            <a:pPr>
              <a:lnSpc>
                <a:spcPct val="120000"/>
              </a:lnSpc>
            </a:pPr>
            <a:endParaRPr lang="en-US" sz="2400"/>
          </a:p>
        </p:txBody>
      </p:sp>
    </p:spTree>
    <p:extLst>
      <p:ext uri="{BB962C8B-B14F-4D97-AF65-F5344CB8AC3E}">
        <p14:creationId xmlns:p14="http://schemas.microsoft.com/office/powerpoint/2010/main" val="414275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9A19-9E97-CA7F-56E3-0273950C83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80078B-9AF8-B09F-BB2C-E4E731837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0C4DAA3-9AEA-3882-E1B4-1A16AA0D823B}"/>
              </a:ext>
            </a:extLst>
          </p:cNvPr>
          <p:cNvSpPr>
            <a:spLocks noGrp="1"/>
          </p:cNvSpPr>
          <p:nvPr>
            <p:ph type="title"/>
          </p:nvPr>
        </p:nvSpPr>
        <p:spPr>
          <a:xfrm>
            <a:off x="547688" y="249280"/>
            <a:ext cx="11096624" cy="972664"/>
          </a:xfrm>
        </p:spPr>
        <p:txBody>
          <a:bodyPr>
            <a:normAutofit/>
          </a:bodyPr>
          <a:lstStyle/>
          <a:p>
            <a:pPr>
              <a:lnSpc>
                <a:spcPct val="100000"/>
              </a:lnSpc>
            </a:pPr>
            <a:r>
              <a:rPr lang="en-US" spc="0"/>
              <a:t>Procedural Notice 5000-866946 Update to SOP 50 57 3</a:t>
            </a:r>
          </a:p>
        </p:txBody>
      </p:sp>
      <p:sp>
        <p:nvSpPr>
          <p:cNvPr id="3" name="Content Placeholder 2">
            <a:extLst>
              <a:ext uri="{FF2B5EF4-FFF2-40B4-BE49-F238E27FC236}">
                <a16:creationId xmlns:a16="http://schemas.microsoft.com/office/drawing/2014/main" id="{A4383DD0-38D9-5CAF-4688-DDFBD9E98E9C}"/>
              </a:ext>
            </a:extLst>
          </p:cNvPr>
          <p:cNvSpPr>
            <a:spLocks noGrp="1"/>
          </p:cNvSpPr>
          <p:nvPr>
            <p:ph idx="1"/>
          </p:nvPr>
        </p:nvSpPr>
        <p:spPr>
          <a:xfrm>
            <a:off x="386787" y="1035240"/>
            <a:ext cx="11418426" cy="5693151"/>
          </a:xfrm>
        </p:spPr>
        <p:txBody>
          <a:bodyPr>
            <a:noAutofit/>
          </a:bodyPr>
          <a:lstStyle/>
          <a:p>
            <a:pPr marL="341313" lvl="1" indent="-341313" fontAlgn="base" hangingPunct="0">
              <a:lnSpc>
                <a:spcPct val="107000"/>
              </a:lnSpc>
              <a:spcBef>
                <a:spcPts val="0"/>
              </a:spcBef>
              <a:spcAft>
                <a:spcPts val="1200"/>
              </a:spcAft>
            </a:pPr>
            <a:r>
              <a:rPr lang="en-US"/>
              <a:t>Procedural Notice </a:t>
            </a:r>
            <a:r>
              <a:rPr lang="en-US">
                <a:hlinkClick r:id="rId3"/>
              </a:rPr>
              <a:t>5000-866946</a:t>
            </a:r>
            <a:r>
              <a:rPr lang="en-US"/>
              <a:t>, published April 15, revised 7(a) Loan Servicing and Liquidation SOP standards that SBA applies when examining 7(a) loan purchase requests</a:t>
            </a:r>
          </a:p>
          <a:p>
            <a:pPr marL="341313" lvl="1" indent="-341313" fontAlgn="base" hangingPunct="0">
              <a:lnSpc>
                <a:spcPct val="107000"/>
              </a:lnSpc>
              <a:spcBef>
                <a:spcPts val="0"/>
              </a:spcBef>
              <a:spcAft>
                <a:spcPts val="1200"/>
              </a:spcAft>
            </a:pPr>
            <a:r>
              <a:rPr lang="en-US"/>
              <a:t>For actions made </a:t>
            </a:r>
            <a:r>
              <a:rPr lang="en-US" b="1" i="1"/>
              <a:t>on or prior </a:t>
            </a:r>
            <a:r>
              <a:rPr lang="en-US"/>
              <a:t>to full disbursement, SBA will apply the requirements of SOP 50 10 </a:t>
            </a:r>
            <a:r>
              <a:rPr lang="en-US" b="1" i="1"/>
              <a:t>in effect when the Loan was approved</a:t>
            </a:r>
          </a:p>
          <a:p>
            <a:pPr marL="341313" lvl="1" indent="-341313" fontAlgn="base" hangingPunct="0">
              <a:lnSpc>
                <a:spcPct val="107000"/>
              </a:lnSpc>
              <a:spcBef>
                <a:spcPts val="0"/>
              </a:spcBef>
              <a:spcAft>
                <a:spcPts val="1200"/>
              </a:spcAft>
            </a:pPr>
            <a:r>
              <a:rPr lang="en-US"/>
              <a:t>For all servicing actions </a:t>
            </a:r>
            <a:r>
              <a:rPr lang="en-US" b="1" i="1"/>
              <a:t>after</a:t>
            </a:r>
            <a:r>
              <a:rPr lang="en-US"/>
              <a:t> full disbursement, SBA will apply the requirements of SOP 50 57 </a:t>
            </a:r>
            <a:r>
              <a:rPr lang="en-US" b="1" i="1"/>
              <a:t>in effect when the action is taken</a:t>
            </a:r>
          </a:p>
          <a:p>
            <a:pPr marL="341313" lvl="1" indent="-341313" fontAlgn="base" hangingPunct="0">
              <a:lnSpc>
                <a:spcPct val="107000"/>
              </a:lnSpc>
              <a:spcBef>
                <a:spcPts val="0"/>
              </a:spcBef>
              <a:spcAft>
                <a:spcPts val="1200"/>
              </a:spcAft>
            </a:pPr>
            <a:r>
              <a:rPr lang="en-US">
                <a:solidFill>
                  <a:srgbClr val="C00000"/>
                </a:solidFill>
              </a:rPr>
              <a:t>Applies to all guaranty purchase and servicing decisions made by SBA on or after  April 15, 2025</a:t>
            </a:r>
            <a:endParaRPr lang="en-US"/>
          </a:p>
        </p:txBody>
      </p:sp>
    </p:spTree>
    <p:extLst>
      <p:ext uri="{BB962C8B-B14F-4D97-AF65-F5344CB8AC3E}">
        <p14:creationId xmlns:p14="http://schemas.microsoft.com/office/powerpoint/2010/main" val="2040765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B9BA-1EBE-DD01-0616-B88A13CC34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AFCEB4-FE96-632F-BBC8-A048FC35B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15E6B992-B36B-AE07-AD11-1E3BDDFFF231}"/>
              </a:ext>
            </a:extLst>
          </p:cNvPr>
          <p:cNvSpPr>
            <a:spLocks noGrp="1"/>
          </p:cNvSpPr>
          <p:nvPr>
            <p:ph type="title"/>
          </p:nvPr>
        </p:nvSpPr>
        <p:spPr>
          <a:xfrm>
            <a:off x="587829" y="329481"/>
            <a:ext cx="11016342" cy="699219"/>
          </a:xfrm>
        </p:spPr>
        <p:txBody>
          <a:bodyPr>
            <a:normAutofit fontScale="90000"/>
          </a:bodyPr>
          <a:lstStyle/>
          <a:p>
            <a:pPr>
              <a:lnSpc>
                <a:spcPct val="100000"/>
              </a:lnSpc>
            </a:pPr>
            <a:r>
              <a:rPr lang="en-US" sz="4000" spc="0"/>
              <a:t>SOP 50 10 8</a:t>
            </a:r>
            <a:endParaRPr lang="en-US" spc="0"/>
          </a:p>
        </p:txBody>
      </p:sp>
      <p:sp>
        <p:nvSpPr>
          <p:cNvPr id="3" name="Content Placeholder 2">
            <a:extLst>
              <a:ext uri="{FF2B5EF4-FFF2-40B4-BE49-F238E27FC236}">
                <a16:creationId xmlns:a16="http://schemas.microsoft.com/office/drawing/2014/main" id="{5EC29421-ACA8-32D9-3033-5FE1A6604DFA}"/>
              </a:ext>
            </a:extLst>
          </p:cNvPr>
          <p:cNvSpPr>
            <a:spLocks noGrp="1"/>
          </p:cNvSpPr>
          <p:nvPr>
            <p:ph idx="1"/>
          </p:nvPr>
        </p:nvSpPr>
        <p:spPr>
          <a:xfrm>
            <a:off x="587829" y="1391215"/>
            <a:ext cx="11016342" cy="4440569"/>
          </a:xfrm>
        </p:spPr>
        <p:txBody>
          <a:bodyPr>
            <a:normAutofit/>
          </a:bodyPr>
          <a:lstStyle/>
          <a:p>
            <a:pPr hangingPunct="0">
              <a:lnSpc>
                <a:spcPct val="100000"/>
              </a:lnSpc>
            </a:pPr>
            <a:r>
              <a:rPr lang="en-US">
                <a:latin typeface="Source Sans Pro" panose="020B0503030403020204" pitchFamily="34" charset="0"/>
                <a:ea typeface="Source Sans Pro" panose="020B0503030403020204" pitchFamily="34" charset="0"/>
              </a:rPr>
              <a:t>SBA </a:t>
            </a:r>
            <a:r>
              <a:rPr lang="en-US">
                <a:effectLst/>
                <a:latin typeface="Source Sans Pro" panose="020B0503030403020204" pitchFamily="34" charset="0"/>
                <a:ea typeface="Source Sans Pro" panose="020B0503030403020204" pitchFamily="34" charset="0"/>
              </a:rPr>
              <a:t>SOP </a:t>
            </a:r>
            <a:r>
              <a:rPr lang="en-US" u="sng">
                <a:solidFill>
                  <a:srgbClr val="0000FF"/>
                </a:solidFill>
                <a:effectLst/>
                <a:latin typeface="Source Sans Pro" panose="020B0503030403020204" pitchFamily="34" charset="0"/>
                <a:ea typeface="Source Sans Pro" panose="020B0503030403020204" pitchFamily="34" charset="0"/>
                <a:hlinkClick r:id="rId3"/>
              </a:rPr>
              <a:t>50 10 8</a:t>
            </a:r>
            <a:r>
              <a:rPr lang="en-US">
                <a:effectLst/>
                <a:latin typeface="Source Sans Pro" panose="020B0503030403020204" pitchFamily="34" charset="0"/>
                <a:ea typeface="Source Sans Pro" panose="020B0503030403020204" pitchFamily="34" charset="0"/>
              </a:rPr>
              <a:t> </a:t>
            </a:r>
            <a:r>
              <a:rPr lang="en-US">
                <a:latin typeface="Source Sans Pro" panose="020B0503030403020204" pitchFamily="34" charset="0"/>
                <a:ea typeface="Source Sans Pro" panose="020B0503030403020204" pitchFamily="34" charset="0"/>
              </a:rPr>
              <a:t>returns to time-tested, prudent lending policies SBA Lenders should be familiar with; however, it also includes some of the more recent policy and procedural changes implemented since 8/1/2023</a:t>
            </a:r>
          </a:p>
          <a:p>
            <a:pPr hangingPunct="0">
              <a:lnSpc>
                <a:spcPct val="100000"/>
              </a:lnSpc>
            </a:pPr>
            <a:r>
              <a:rPr lang="en-US">
                <a:latin typeface="Source Sans Pro" panose="020B0503030403020204" pitchFamily="34" charset="0"/>
                <a:ea typeface="Source Sans Pro" panose="020B0503030403020204" pitchFamily="34" charset="0"/>
              </a:rPr>
              <a:t>The changes align the procedural requirements with the Administration’s Policy Initiatives and with recent Presidential Actions and Executive Orders</a:t>
            </a:r>
          </a:p>
          <a:p>
            <a:pPr marL="0" indent="0" hangingPunct="0">
              <a:lnSpc>
                <a:spcPct val="100000"/>
              </a:lnSpc>
              <a:buNone/>
            </a:pPr>
            <a:endParaRPr lang="en-US" b="1" i="1">
              <a:solidFill>
                <a:srgbClr val="C00000"/>
              </a:solidFill>
              <a:latin typeface="Source Sans Pro" panose="020B0503030403020204" pitchFamily="34" charset="0"/>
              <a:ea typeface="Source Sans Pro" panose="020B0503030403020204" pitchFamily="34" charset="0"/>
            </a:endParaRPr>
          </a:p>
          <a:p>
            <a:pPr marL="0" indent="0" algn="ctr" hangingPunct="0">
              <a:lnSpc>
                <a:spcPct val="100000"/>
              </a:lnSpc>
              <a:buNone/>
            </a:pPr>
            <a:r>
              <a:rPr lang="en-US" b="1" i="1">
                <a:solidFill>
                  <a:srgbClr val="C00000"/>
                </a:solidFill>
                <a:latin typeface="Source Sans Pro" panose="020B0503030403020204" pitchFamily="34" charset="0"/>
                <a:ea typeface="Source Sans Pro" panose="020B0503030403020204" pitchFamily="34" charset="0"/>
              </a:rPr>
              <a:t>SOP 50 10 8 will be effective 6/1/2025</a:t>
            </a:r>
          </a:p>
          <a:p>
            <a:pPr hangingPunct="0">
              <a:lnSpc>
                <a:spcPct val="100000"/>
              </a:lnSpc>
            </a:pPr>
            <a:endParaRPr lang="en-US">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8215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3BE3BE6-8ACB-0966-5CDC-48C343737605}"/>
              </a:ext>
            </a:extLst>
          </p:cNvPr>
          <p:cNvSpPr txBox="1">
            <a:spLocks/>
          </p:cNvSpPr>
          <p:nvPr/>
        </p:nvSpPr>
        <p:spPr>
          <a:xfrm>
            <a:off x="9062013" y="61943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1643269" y="2315130"/>
            <a:ext cx="8905461" cy="1113870"/>
          </a:xfrm>
        </p:spPr>
        <p:txBody>
          <a:bodyPr>
            <a:normAutofit fontScale="90000"/>
          </a:bodyPr>
          <a:lstStyle/>
          <a:p>
            <a:r>
              <a:rPr lang="en-US" sz="5401" spc="0">
                <a:solidFill>
                  <a:schemeClr val="tx2"/>
                </a:solidFill>
              </a:rPr>
              <a:t>Small Business Administration</a:t>
            </a:r>
          </a:p>
        </p:txBody>
      </p:sp>
      <p:sp>
        <p:nvSpPr>
          <p:cNvPr id="4" name="Text Placeholder 3">
            <a:extLst>
              <a:ext uri="{FF2B5EF4-FFF2-40B4-BE49-F238E27FC236}">
                <a16:creationId xmlns:a16="http://schemas.microsoft.com/office/drawing/2014/main" id="{317DE60A-A1E2-4588-8A2D-4A2746159FD6}"/>
              </a:ext>
            </a:extLst>
          </p:cNvPr>
          <p:cNvSpPr>
            <a:spLocks noGrp="1"/>
          </p:cNvSpPr>
          <p:nvPr>
            <p:ph type="body" sz="quarter" idx="10"/>
          </p:nvPr>
        </p:nvSpPr>
        <p:spPr>
          <a:xfrm>
            <a:off x="2720911" y="3556804"/>
            <a:ext cx="6750178" cy="2181514"/>
          </a:xfrm>
        </p:spPr>
        <p:txBody>
          <a:bodyPr/>
          <a:lstStyle/>
          <a:p>
            <a:r>
              <a:rPr lang="en-US">
                <a:solidFill>
                  <a:schemeClr val="tx2"/>
                </a:solidFill>
              </a:rPr>
              <a:t>Kelly Loeffler</a:t>
            </a:r>
            <a:endParaRPr lang="en-US" sz="3200">
              <a:solidFill>
                <a:schemeClr val="tx2"/>
              </a:solidFill>
            </a:endParaRPr>
          </a:p>
          <a:p>
            <a:r>
              <a:rPr lang="en-US" sz="3200">
                <a:solidFill>
                  <a:schemeClr val="tx2"/>
                </a:solidFill>
              </a:rPr>
              <a:t>Administrator</a:t>
            </a:r>
          </a:p>
          <a:p>
            <a:endParaRPr lang="en-US">
              <a:solidFill>
                <a:schemeClr val="tx2">
                  <a:lumMod val="75000"/>
                </a:schemeClr>
              </a:solidFill>
            </a:endParaRPr>
          </a:p>
          <a:p>
            <a:endParaRPr lang="en-US" sz="2400">
              <a:solidFill>
                <a:schemeClr val="tx2">
                  <a:lumMod val="75000"/>
                </a:schemeClr>
              </a:solidFill>
            </a:endParaRPr>
          </a:p>
        </p:txBody>
      </p:sp>
    </p:spTree>
    <p:extLst>
      <p:ext uri="{BB962C8B-B14F-4D97-AF65-F5344CB8AC3E}">
        <p14:creationId xmlns:p14="http://schemas.microsoft.com/office/powerpoint/2010/main" val="362190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D916-ACDF-3133-2B1E-518A58BE18DD}"/>
              </a:ext>
            </a:extLst>
          </p:cNvPr>
          <p:cNvSpPr>
            <a:spLocks noGrp="1"/>
          </p:cNvSpPr>
          <p:nvPr>
            <p:ph type="title"/>
          </p:nvPr>
        </p:nvSpPr>
        <p:spPr>
          <a:xfrm>
            <a:off x="838200" y="298575"/>
            <a:ext cx="10515600" cy="808619"/>
          </a:xfrm>
        </p:spPr>
        <p:txBody>
          <a:bodyPr/>
          <a:lstStyle/>
          <a:p>
            <a:r>
              <a:rPr lang="en-US"/>
              <a:t>SOP 50 10 8 - 7(a) Lenders with Delegated Authority</a:t>
            </a:r>
          </a:p>
        </p:txBody>
      </p:sp>
      <p:sp>
        <p:nvSpPr>
          <p:cNvPr id="3" name="Content Placeholder 2">
            <a:extLst>
              <a:ext uri="{FF2B5EF4-FFF2-40B4-BE49-F238E27FC236}">
                <a16:creationId xmlns:a16="http://schemas.microsoft.com/office/drawing/2014/main" id="{A58FCB0E-988A-58E6-613D-827D0E77AF76}"/>
              </a:ext>
            </a:extLst>
          </p:cNvPr>
          <p:cNvSpPr>
            <a:spLocks noGrp="1"/>
          </p:cNvSpPr>
          <p:nvPr>
            <p:ph idx="1"/>
          </p:nvPr>
        </p:nvSpPr>
        <p:spPr>
          <a:xfrm>
            <a:off x="838200" y="1107194"/>
            <a:ext cx="10515600" cy="4925058"/>
          </a:xfrm>
        </p:spPr>
        <p:txBody>
          <a:bodyPr/>
          <a:lstStyle/>
          <a:p>
            <a:pPr marL="0" indent="0">
              <a:buNone/>
            </a:pPr>
            <a:r>
              <a:rPr lang="en-US" b="1"/>
              <a:t>7(a) Lenders with delegated authority MUST approve all loans using their delegated authority</a:t>
            </a:r>
          </a:p>
          <a:p>
            <a:pPr marL="0" indent="0">
              <a:buNone/>
            </a:pPr>
            <a:r>
              <a:rPr lang="en-US"/>
              <a:t>Two exceptions that must be submitted to SBA via E-Tran for non-delegated processing:</a:t>
            </a:r>
          </a:p>
          <a:p>
            <a:r>
              <a:rPr lang="en-US"/>
              <a:t>Refinance of same institution debt</a:t>
            </a:r>
          </a:p>
          <a:p>
            <a:r>
              <a:rPr lang="en-US"/>
              <a:t>For 7(a) International Trade Loans ONLY: When collateral is not in a first lien position</a:t>
            </a:r>
          </a:p>
          <a:p>
            <a:pPr marL="0" indent="0">
              <a:buNone/>
            </a:pPr>
            <a:r>
              <a:rPr lang="en-US"/>
              <a:t>7(a) Lenders with delegated authority may submit questions about a specific loan application to </a:t>
            </a:r>
            <a:r>
              <a:rPr lang="en-US">
                <a:hlinkClick r:id="rId3"/>
              </a:rPr>
              <a:t>7aDelegatedLoanApps@sba.gov</a:t>
            </a:r>
            <a:endParaRPr lang="en-US"/>
          </a:p>
        </p:txBody>
      </p:sp>
      <p:sp>
        <p:nvSpPr>
          <p:cNvPr id="4" name="Slide Number Placeholder 3">
            <a:extLst>
              <a:ext uri="{FF2B5EF4-FFF2-40B4-BE49-F238E27FC236}">
                <a16:creationId xmlns:a16="http://schemas.microsoft.com/office/drawing/2014/main" id="{C3DDFC48-ADF7-F00D-737A-6BFF8DCF9FD8}"/>
              </a:ext>
            </a:extLst>
          </p:cNvPr>
          <p:cNvSpPr>
            <a:spLocks noGrp="1"/>
          </p:cNvSpPr>
          <p:nvPr>
            <p:ph type="sldNum" sz="quarter" idx="12"/>
          </p:nvPr>
        </p:nvSpPr>
        <p:spPr/>
        <p:txBody>
          <a:bodyPr/>
          <a:lstStyle/>
          <a:p>
            <a:pPr>
              <a:defRPr/>
            </a:pPr>
            <a:fld id="{5E727900-ED4D-4955-82B7-AB7E56E30F27}" type="slidenum">
              <a:rPr lang="en-US" smtClean="0"/>
              <a:pPr>
                <a:defRPr/>
              </a:pPr>
              <a:t>20</a:t>
            </a:fld>
            <a:endParaRPr lang="en-US"/>
          </a:p>
        </p:txBody>
      </p:sp>
    </p:spTree>
    <p:extLst>
      <p:ext uri="{BB962C8B-B14F-4D97-AF65-F5344CB8AC3E}">
        <p14:creationId xmlns:p14="http://schemas.microsoft.com/office/powerpoint/2010/main" val="181783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4AA4-6387-DFE9-EA81-D1C9158FA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065D7-7793-CCF7-3947-CEC4DDC5ADE9}"/>
              </a:ext>
            </a:extLst>
          </p:cNvPr>
          <p:cNvSpPr>
            <a:spLocks noGrp="1"/>
          </p:cNvSpPr>
          <p:nvPr>
            <p:ph type="title"/>
          </p:nvPr>
        </p:nvSpPr>
        <p:spPr>
          <a:xfrm>
            <a:off x="838200" y="298575"/>
            <a:ext cx="10515600" cy="808619"/>
          </a:xfrm>
        </p:spPr>
        <p:txBody>
          <a:bodyPr/>
          <a:lstStyle/>
          <a:p>
            <a:r>
              <a:rPr lang="en-US"/>
              <a:t>SOP 50 10 8 - Exceptions to Policy</a:t>
            </a:r>
          </a:p>
        </p:txBody>
      </p:sp>
      <p:sp>
        <p:nvSpPr>
          <p:cNvPr id="3" name="Content Placeholder 2">
            <a:extLst>
              <a:ext uri="{FF2B5EF4-FFF2-40B4-BE49-F238E27FC236}">
                <a16:creationId xmlns:a16="http://schemas.microsoft.com/office/drawing/2014/main" id="{65974321-A90C-1D28-010B-A8F3F2DCD57B}"/>
              </a:ext>
            </a:extLst>
          </p:cNvPr>
          <p:cNvSpPr>
            <a:spLocks noGrp="1"/>
          </p:cNvSpPr>
          <p:nvPr>
            <p:ph idx="1"/>
          </p:nvPr>
        </p:nvSpPr>
        <p:spPr>
          <a:xfrm>
            <a:off x="838200" y="1107194"/>
            <a:ext cx="10515600" cy="4925058"/>
          </a:xfrm>
        </p:spPr>
        <p:txBody>
          <a:bodyPr/>
          <a:lstStyle/>
          <a:p>
            <a:pPr marL="0" indent="0">
              <a:buNone/>
            </a:pPr>
            <a:r>
              <a:rPr lang="en-US" b="1"/>
              <a:t>Revised Exceptions to Policy for Delegated Lenders (Pp. 9-10)</a:t>
            </a:r>
          </a:p>
          <a:p>
            <a:r>
              <a:rPr lang="en-US"/>
              <a:t>Submit requests for exceptions to </a:t>
            </a:r>
            <a:r>
              <a:rPr lang="en-US">
                <a:hlinkClick r:id="rId3"/>
              </a:rPr>
              <a:t>7aDelegatedLoanApps@sba.gov</a:t>
            </a:r>
            <a:endParaRPr lang="en-US"/>
          </a:p>
          <a:p>
            <a:r>
              <a:rPr lang="en-US" i="1">
                <a:solidFill>
                  <a:srgbClr val="000000"/>
                </a:solidFill>
              </a:rPr>
              <a:t>Lender must provide a </a:t>
            </a:r>
            <a:r>
              <a:rPr lang="en-US" b="1" i="1" u="sng">
                <a:solidFill>
                  <a:srgbClr val="000000"/>
                </a:solidFill>
              </a:rPr>
              <a:t>summary</a:t>
            </a:r>
            <a:r>
              <a:rPr lang="en-US" i="1">
                <a:solidFill>
                  <a:srgbClr val="000000"/>
                </a:solidFill>
              </a:rPr>
              <a:t> of the facts </a:t>
            </a:r>
            <a:r>
              <a:rPr lang="en-US" i="1"/>
              <a:t>– SBA will not review the entire case file or multiple attachments</a:t>
            </a:r>
          </a:p>
          <a:p>
            <a:pPr marL="0" indent="0">
              <a:buNone/>
            </a:pPr>
            <a:r>
              <a:rPr lang="en-US" b="1"/>
              <a:t>For non-delegated Lenders - no changes: </a:t>
            </a:r>
            <a:r>
              <a:rPr lang="en-US"/>
              <a:t>Submit requests for exceptions to </a:t>
            </a:r>
            <a:r>
              <a:rPr lang="en-US">
                <a:hlinkClick r:id="rId4"/>
              </a:rPr>
              <a:t>7aLoanProgram@sba.gov</a:t>
            </a:r>
            <a:r>
              <a:rPr lang="en-US"/>
              <a:t> </a:t>
            </a:r>
          </a:p>
          <a:p>
            <a:pPr marL="0" indent="0">
              <a:buNone/>
            </a:pPr>
            <a:endParaRPr lang="en-US" b="1"/>
          </a:p>
          <a:p>
            <a:pPr marL="0" indent="0">
              <a:buNone/>
            </a:pPr>
            <a:r>
              <a:rPr lang="en-US" b="1"/>
              <a:t>Ch. 1, Primary Applicant Eligibility Requirements (p. 13)</a:t>
            </a:r>
          </a:p>
          <a:p>
            <a:r>
              <a:rPr lang="en-US"/>
              <a:t>SBA Lender’s Responsibility to determine the Applicant’s eligibility </a:t>
            </a:r>
          </a:p>
          <a:p>
            <a:endParaRPr lang="en-US"/>
          </a:p>
        </p:txBody>
      </p:sp>
      <p:sp>
        <p:nvSpPr>
          <p:cNvPr id="4" name="Slide Number Placeholder 3">
            <a:extLst>
              <a:ext uri="{FF2B5EF4-FFF2-40B4-BE49-F238E27FC236}">
                <a16:creationId xmlns:a16="http://schemas.microsoft.com/office/drawing/2014/main" id="{E3E9F650-96FD-E402-46F0-E28C7AA9D365}"/>
              </a:ext>
            </a:extLst>
          </p:cNvPr>
          <p:cNvSpPr>
            <a:spLocks noGrp="1"/>
          </p:cNvSpPr>
          <p:nvPr>
            <p:ph type="sldNum" sz="quarter" idx="12"/>
          </p:nvPr>
        </p:nvSpPr>
        <p:spPr/>
        <p:txBody>
          <a:bodyPr/>
          <a:lstStyle/>
          <a:p>
            <a:pPr>
              <a:defRPr/>
            </a:pPr>
            <a:fld id="{5E727900-ED4D-4955-82B7-AB7E56E30F27}" type="slidenum">
              <a:rPr lang="en-US" smtClean="0"/>
              <a:pPr>
                <a:defRPr/>
              </a:pPr>
              <a:t>21</a:t>
            </a:fld>
            <a:endParaRPr lang="en-US"/>
          </a:p>
        </p:txBody>
      </p:sp>
    </p:spTree>
    <p:extLst>
      <p:ext uri="{BB962C8B-B14F-4D97-AF65-F5344CB8AC3E}">
        <p14:creationId xmlns:p14="http://schemas.microsoft.com/office/powerpoint/2010/main" val="65570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7098-EFFA-9FF4-A828-1F30180E4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32141-CF7C-0B49-1153-FDF9462F9569}"/>
              </a:ext>
            </a:extLst>
          </p:cNvPr>
          <p:cNvSpPr>
            <a:spLocks noGrp="1"/>
          </p:cNvSpPr>
          <p:nvPr>
            <p:ph type="title"/>
          </p:nvPr>
        </p:nvSpPr>
        <p:spPr>
          <a:xfrm>
            <a:off x="838200" y="298575"/>
            <a:ext cx="10515600" cy="808619"/>
          </a:xfrm>
        </p:spPr>
        <p:txBody>
          <a:bodyPr/>
          <a:lstStyle/>
          <a:p>
            <a:r>
              <a:rPr lang="en-US"/>
              <a:t>SOP 50 10 8 - 7(a) Small Loans</a:t>
            </a:r>
          </a:p>
        </p:txBody>
      </p:sp>
      <p:sp>
        <p:nvSpPr>
          <p:cNvPr id="3" name="Content Placeholder 2">
            <a:extLst>
              <a:ext uri="{FF2B5EF4-FFF2-40B4-BE49-F238E27FC236}">
                <a16:creationId xmlns:a16="http://schemas.microsoft.com/office/drawing/2014/main" id="{4DBDDA25-5D79-DA64-FDA7-6168108AFEF3}"/>
              </a:ext>
            </a:extLst>
          </p:cNvPr>
          <p:cNvSpPr>
            <a:spLocks noGrp="1"/>
          </p:cNvSpPr>
          <p:nvPr>
            <p:ph idx="1"/>
          </p:nvPr>
        </p:nvSpPr>
        <p:spPr>
          <a:xfrm>
            <a:off x="838200" y="1192696"/>
            <a:ext cx="10515600" cy="4839556"/>
          </a:xfrm>
        </p:spPr>
        <p:txBody>
          <a:bodyPr/>
          <a:lstStyle/>
          <a:p>
            <a:pPr marL="0" indent="0">
              <a:buNone/>
            </a:pPr>
            <a:r>
              <a:rPr lang="en-US"/>
              <a:t>Maximum 7(a) Small loan amount lowered to $350,000</a:t>
            </a:r>
          </a:p>
          <a:p>
            <a:pPr marL="0" indent="0">
              <a:buNone/>
            </a:pPr>
            <a:r>
              <a:rPr lang="en-US"/>
              <a:t>Minimum acceptable SBSS score raised to 165 from 155</a:t>
            </a:r>
          </a:p>
          <a:p>
            <a:pPr marL="0" indent="0">
              <a:buNone/>
            </a:pPr>
            <a:r>
              <a:rPr lang="en-US"/>
              <a:t>Applications with acceptable score: Must complete a nominal credit memo</a:t>
            </a:r>
          </a:p>
          <a:p>
            <a:pPr marL="0" indent="0">
              <a:buNone/>
            </a:pPr>
            <a:r>
              <a:rPr lang="en-US"/>
              <a:t>Applications with an unacceptable score: Must be treated as a Standard 7(a) loan (underwriting, collateral, etc.)</a:t>
            </a:r>
            <a:endParaRPr lang="en-US" sz="2400"/>
          </a:p>
          <a:p>
            <a:endParaRPr lang="en-US"/>
          </a:p>
        </p:txBody>
      </p:sp>
      <p:sp>
        <p:nvSpPr>
          <p:cNvPr id="4" name="Slide Number Placeholder 3">
            <a:extLst>
              <a:ext uri="{FF2B5EF4-FFF2-40B4-BE49-F238E27FC236}">
                <a16:creationId xmlns:a16="http://schemas.microsoft.com/office/drawing/2014/main" id="{44B99925-C4D0-B614-A301-48D4D8192E9F}"/>
              </a:ext>
            </a:extLst>
          </p:cNvPr>
          <p:cNvSpPr>
            <a:spLocks noGrp="1"/>
          </p:cNvSpPr>
          <p:nvPr>
            <p:ph type="sldNum" sz="quarter" idx="12"/>
          </p:nvPr>
        </p:nvSpPr>
        <p:spPr/>
        <p:txBody>
          <a:bodyPr/>
          <a:lstStyle/>
          <a:p>
            <a:pPr>
              <a:defRPr/>
            </a:pPr>
            <a:fld id="{5E727900-ED4D-4955-82B7-AB7E56E30F27}" type="slidenum">
              <a:rPr lang="en-US" smtClean="0"/>
              <a:pPr>
                <a:defRPr/>
              </a:pPr>
              <a:t>22</a:t>
            </a:fld>
            <a:endParaRPr lang="en-US"/>
          </a:p>
        </p:txBody>
      </p:sp>
    </p:spTree>
    <p:extLst>
      <p:ext uri="{BB962C8B-B14F-4D97-AF65-F5344CB8AC3E}">
        <p14:creationId xmlns:p14="http://schemas.microsoft.com/office/powerpoint/2010/main" val="284855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4C45-991A-0AA4-2629-2F534F396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75092-43E4-CAD6-32E2-B023111E2891}"/>
              </a:ext>
            </a:extLst>
          </p:cNvPr>
          <p:cNvSpPr>
            <a:spLocks noGrp="1"/>
          </p:cNvSpPr>
          <p:nvPr>
            <p:ph type="title"/>
          </p:nvPr>
        </p:nvSpPr>
        <p:spPr>
          <a:xfrm>
            <a:off x="838200" y="298575"/>
            <a:ext cx="10515600" cy="808619"/>
          </a:xfrm>
        </p:spPr>
        <p:txBody>
          <a:bodyPr/>
          <a:lstStyle/>
          <a:p>
            <a:r>
              <a:rPr lang="en-US"/>
              <a:t>SOP 50 10 8 - SBA Franchise Directory</a:t>
            </a:r>
          </a:p>
        </p:txBody>
      </p:sp>
      <p:sp>
        <p:nvSpPr>
          <p:cNvPr id="3" name="Content Placeholder 2">
            <a:extLst>
              <a:ext uri="{FF2B5EF4-FFF2-40B4-BE49-F238E27FC236}">
                <a16:creationId xmlns:a16="http://schemas.microsoft.com/office/drawing/2014/main" id="{6E41549F-887E-659B-9790-BD82DBD8179A}"/>
              </a:ext>
            </a:extLst>
          </p:cNvPr>
          <p:cNvSpPr>
            <a:spLocks noGrp="1"/>
          </p:cNvSpPr>
          <p:nvPr>
            <p:ph idx="1"/>
          </p:nvPr>
        </p:nvSpPr>
        <p:spPr>
          <a:xfrm>
            <a:off x="838200" y="1192696"/>
            <a:ext cx="10515600" cy="4839556"/>
          </a:xfrm>
        </p:spPr>
        <p:txBody>
          <a:bodyPr/>
          <a:lstStyle/>
          <a:p>
            <a:pPr marL="0" indent="0">
              <a:buNone/>
            </a:pPr>
            <a:r>
              <a:rPr lang="en-US"/>
              <a:t>The SBA Franchise Directory is being reinstated as of June 1, 2025</a:t>
            </a:r>
          </a:p>
          <a:p>
            <a:r>
              <a:rPr lang="en-US" sz="2400"/>
              <a:t>Temporary procedures are detailed in the Information Notice on the issuance of the SOP (Information Notice 5000-866746)</a:t>
            </a:r>
          </a:p>
          <a:p>
            <a:r>
              <a:rPr lang="en-US" sz="2400"/>
              <a:t>Temporary procedures in effect through July 31: SBA Lenders must use addendum indicated in the Directory (if applicable)</a:t>
            </a:r>
          </a:p>
          <a:p>
            <a:r>
              <a:rPr lang="en-US" sz="2400"/>
              <a:t>Franchisors and Distributors will have until July 31, 2025 to sign a </a:t>
            </a:r>
            <a:r>
              <a:rPr lang="en-US" sz="2400">
                <a:hlinkClick r:id="rId3"/>
              </a:rPr>
              <a:t>Franchisor</a:t>
            </a:r>
            <a:r>
              <a:rPr lang="en-US" sz="2400"/>
              <a:t> or </a:t>
            </a:r>
            <a:r>
              <a:rPr lang="en-US" sz="2400">
                <a:hlinkClick r:id="rId4"/>
              </a:rPr>
              <a:t>Distributor</a:t>
            </a:r>
            <a:r>
              <a:rPr lang="en-US" sz="2400"/>
              <a:t> Certification</a:t>
            </a:r>
          </a:p>
          <a:p>
            <a:r>
              <a:rPr lang="en-US" sz="2400"/>
              <a:t>On Aug. 1, any franchisor or distributor who has not signed a new certification will be removed from the Directory</a:t>
            </a:r>
          </a:p>
          <a:p>
            <a:pPr marL="0" indent="0">
              <a:buNone/>
            </a:pPr>
            <a:endParaRPr lang="en-US" sz="2400"/>
          </a:p>
          <a:p>
            <a:endParaRPr lang="en-US"/>
          </a:p>
        </p:txBody>
      </p:sp>
      <p:sp>
        <p:nvSpPr>
          <p:cNvPr id="4" name="Slide Number Placeholder 3">
            <a:extLst>
              <a:ext uri="{FF2B5EF4-FFF2-40B4-BE49-F238E27FC236}">
                <a16:creationId xmlns:a16="http://schemas.microsoft.com/office/drawing/2014/main" id="{8CF6162B-00E8-61FB-A677-0A498D492753}"/>
              </a:ext>
            </a:extLst>
          </p:cNvPr>
          <p:cNvSpPr>
            <a:spLocks noGrp="1"/>
          </p:cNvSpPr>
          <p:nvPr>
            <p:ph type="sldNum" sz="quarter" idx="12"/>
          </p:nvPr>
        </p:nvSpPr>
        <p:spPr/>
        <p:txBody>
          <a:bodyPr/>
          <a:lstStyle/>
          <a:p>
            <a:pPr>
              <a:defRPr/>
            </a:pPr>
            <a:fld id="{5E727900-ED4D-4955-82B7-AB7E56E30F27}" type="slidenum">
              <a:rPr lang="en-US" smtClean="0"/>
              <a:pPr>
                <a:defRPr/>
              </a:pPr>
              <a:t>23</a:t>
            </a:fld>
            <a:endParaRPr lang="en-US"/>
          </a:p>
        </p:txBody>
      </p:sp>
    </p:spTree>
    <p:extLst>
      <p:ext uri="{BB962C8B-B14F-4D97-AF65-F5344CB8AC3E}">
        <p14:creationId xmlns:p14="http://schemas.microsoft.com/office/powerpoint/2010/main" val="11419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95349-49F2-E466-48CA-A74BD9DFC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BDD74-33D7-A484-C5C2-80E7585AB472}"/>
              </a:ext>
            </a:extLst>
          </p:cNvPr>
          <p:cNvSpPr>
            <a:spLocks noGrp="1"/>
          </p:cNvSpPr>
          <p:nvPr>
            <p:ph type="title"/>
          </p:nvPr>
        </p:nvSpPr>
        <p:spPr>
          <a:xfrm>
            <a:off x="838200" y="298575"/>
            <a:ext cx="10515600" cy="808619"/>
          </a:xfrm>
        </p:spPr>
        <p:txBody>
          <a:bodyPr/>
          <a:lstStyle/>
          <a:p>
            <a:r>
              <a:rPr lang="en-US"/>
              <a:t>SOP 50 10 8 - Other</a:t>
            </a:r>
          </a:p>
        </p:txBody>
      </p:sp>
      <p:sp>
        <p:nvSpPr>
          <p:cNvPr id="3" name="Content Placeholder 2">
            <a:extLst>
              <a:ext uri="{FF2B5EF4-FFF2-40B4-BE49-F238E27FC236}">
                <a16:creationId xmlns:a16="http://schemas.microsoft.com/office/drawing/2014/main" id="{83FAD2B4-D2B7-C0D5-CDD4-C4449D987E1E}"/>
              </a:ext>
            </a:extLst>
          </p:cNvPr>
          <p:cNvSpPr>
            <a:spLocks noGrp="1"/>
          </p:cNvSpPr>
          <p:nvPr>
            <p:ph idx="1"/>
          </p:nvPr>
        </p:nvSpPr>
        <p:spPr>
          <a:xfrm>
            <a:off x="838200" y="1192696"/>
            <a:ext cx="10515600" cy="4839556"/>
          </a:xfrm>
        </p:spPr>
        <p:txBody>
          <a:bodyPr/>
          <a:lstStyle/>
          <a:p>
            <a:pPr marL="0" indent="0">
              <a:buNone/>
            </a:pPr>
            <a:r>
              <a:rPr lang="en-US"/>
              <a:t>Restoring requirement for 10% equity injection for any loan of any size to a start-up business and for complete changes of ownership</a:t>
            </a:r>
          </a:p>
          <a:p>
            <a:pPr marL="0" indent="0">
              <a:buNone/>
            </a:pPr>
            <a:r>
              <a:rPr lang="en-US"/>
              <a:t>Revising what counts as equity injection</a:t>
            </a:r>
          </a:p>
          <a:p>
            <a:pPr marL="0" indent="0">
              <a:buNone/>
            </a:pPr>
            <a:r>
              <a:rPr lang="en-US"/>
              <a:t>Requires collateral for all loans</a:t>
            </a:r>
          </a:p>
          <a:p>
            <a:pPr marL="0" indent="0">
              <a:buNone/>
            </a:pPr>
            <a:r>
              <a:rPr lang="en-US"/>
              <a:t>Working capital greater than 50% of proceeds – Lender explanation</a:t>
            </a:r>
          </a:p>
          <a:p>
            <a:pPr marL="0" indent="0">
              <a:buNone/>
            </a:pPr>
            <a:r>
              <a:rPr lang="en-US"/>
              <a:t>Merchant cash advances and factoring agreements are not eligible for refinancing</a:t>
            </a:r>
          </a:p>
          <a:p>
            <a:pPr marL="0" indent="0">
              <a:buNone/>
            </a:pPr>
            <a:r>
              <a:rPr lang="en-US"/>
              <a:t>Multi-step partial changes of ownership are not eligible (owners should first do the partial change of ownership with a loan and then, with SBA and Lender’s permission, do the reorg)</a:t>
            </a:r>
          </a:p>
          <a:p>
            <a:pPr marL="0" indent="0">
              <a:buNone/>
            </a:pPr>
            <a:endParaRPr lang="en-US" sz="2400"/>
          </a:p>
          <a:p>
            <a:pPr marL="0" indent="0">
              <a:buNone/>
            </a:pPr>
            <a:endParaRPr lang="en-US" sz="2400"/>
          </a:p>
          <a:p>
            <a:endParaRPr lang="en-US"/>
          </a:p>
        </p:txBody>
      </p:sp>
      <p:sp>
        <p:nvSpPr>
          <p:cNvPr id="4" name="Slide Number Placeholder 3">
            <a:extLst>
              <a:ext uri="{FF2B5EF4-FFF2-40B4-BE49-F238E27FC236}">
                <a16:creationId xmlns:a16="http://schemas.microsoft.com/office/drawing/2014/main" id="{93AFC0A6-94CF-705D-7A65-39926EFA3A7D}"/>
              </a:ext>
            </a:extLst>
          </p:cNvPr>
          <p:cNvSpPr>
            <a:spLocks noGrp="1"/>
          </p:cNvSpPr>
          <p:nvPr>
            <p:ph type="sldNum" sz="quarter" idx="12"/>
          </p:nvPr>
        </p:nvSpPr>
        <p:spPr/>
        <p:txBody>
          <a:bodyPr/>
          <a:lstStyle/>
          <a:p>
            <a:pPr>
              <a:defRPr/>
            </a:pPr>
            <a:fld id="{5E727900-ED4D-4955-82B7-AB7E56E30F27}" type="slidenum">
              <a:rPr lang="en-US" smtClean="0"/>
              <a:pPr>
                <a:defRPr/>
              </a:pPr>
              <a:t>24</a:t>
            </a:fld>
            <a:endParaRPr lang="en-US"/>
          </a:p>
        </p:txBody>
      </p:sp>
    </p:spTree>
    <p:extLst>
      <p:ext uri="{BB962C8B-B14F-4D97-AF65-F5344CB8AC3E}">
        <p14:creationId xmlns:p14="http://schemas.microsoft.com/office/powerpoint/2010/main" val="30726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7E0D-413D-4B8A-9F5F-8A7F4E23C614}"/>
              </a:ext>
            </a:extLst>
          </p:cNvPr>
          <p:cNvSpPr>
            <a:spLocks noGrp="1"/>
          </p:cNvSpPr>
          <p:nvPr>
            <p:ph type="ctrTitle"/>
          </p:nvPr>
        </p:nvSpPr>
        <p:spPr>
          <a:xfrm>
            <a:off x="1524000" y="2540791"/>
            <a:ext cx="9144000" cy="1237599"/>
          </a:xfrm>
        </p:spPr>
        <p:txBody>
          <a:bodyPr>
            <a:normAutofit/>
          </a:bodyPr>
          <a:lstStyle/>
          <a:p>
            <a:r>
              <a:rPr lang="en-US" sz="7200" spc="0"/>
              <a:t>SOP 50 10 8</a:t>
            </a:r>
          </a:p>
        </p:txBody>
      </p:sp>
      <p:sp>
        <p:nvSpPr>
          <p:cNvPr id="4" name="Text Placeholder 3">
            <a:extLst>
              <a:ext uri="{FF2B5EF4-FFF2-40B4-BE49-F238E27FC236}">
                <a16:creationId xmlns:a16="http://schemas.microsoft.com/office/drawing/2014/main" id="{C56F6BE3-7F04-4BE1-A980-F86BD36F4F34}"/>
              </a:ext>
            </a:extLst>
          </p:cNvPr>
          <p:cNvSpPr>
            <a:spLocks noGrp="1"/>
          </p:cNvSpPr>
          <p:nvPr>
            <p:ph type="body" sz="quarter" idx="10"/>
          </p:nvPr>
        </p:nvSpPr>
        <p:spPr>
          <a:xfrm>
            <a:off x="378121" y="3968496"/>
            <a:ext cx="11435758" cy="1433683"/>
          </a:xfrm>
        </p:spPr>
        <p:txBody>
          <a:bodyPr/>
          <a:lstStyle/>
          <a:p>
            <a:r>
              <a:rPr lang="en-US" sz="3600">
                <a:solidFill>
                  <a:srgbClr val="0070C0"/>
                </a:solidFill>
              </a:rPr>
              <a:t>Lender and Development Company Loan Programs</a:t>
            </a:r>
          </a:p>
          <a:p>
            <a:r>
              <a:rPr lang="en-US" sz="3600">
                <a:solidFill>
                  <a:srgbClr val="0070C0"/>
                </a:solidFill>
              </a:rPr>
              <a:t>7(a) and 504 Loan Origination Policy</a:t>
            </a:r>
          </a:p>
        </p:txBody>
      </p:sp>
      <p:sp>
        <p:nvSpPr>
          <p:cNvPr id="3" name="Slide Number Placeholder 3">
            <a:extLst>
              <a:ext uri="{FF2B5EF4-FFF2-40B4-BE49-F238E27FC236}">
                <a16:creationId xmlns:a16="http://schemas.microsoft.com/office/drawing/2014/main" id="{57C5C18F-07AE-A21D-4439-621664753433}"/>
              </a:ext>
            </a:extLst>
          </p:cNvPr>
          <p:cNvSpPr txBox="1">
            <a:spLocks/>
          </p:cNvSpPr>
          <p:nvPr/>
        </p:nvSpPr>
        <p:spPr>
          <a:xfrm>
            <a:off x="9062013" y="6211084"/>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25</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Tree>
    <p:extLst>
      <p:ext uri="{BB962C8B-B14F-4D97-AF65-F5344CB8AC3E}">
        <p14:creationId xmlns:p14="http://schemas.microsoft.com/office/powerpoint/2010/main" val="129487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5BD82EB-8CE7-A0B7-7F17-C3668357AFCA}"/>
              </a:ext>
            </a:extLst>
          </p:cNvPr>
          <p:cNvSpPr txBox="1">
            <a:spLocks/>
          </p:cNvSpPr>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26</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3427E0D-413D-4B8A-9F5F-8A7F4E23C614}"/>
              </a:ext>
            </a:extLst>
          </p:cNvPr>
          <p:cNvSpPr>
            <a:spLocks noGrp="1"/>
          </p:cNvSpPr>
          <p:nvPr>
            <p:ph type="ctrTitle"/>
          </p:nvPr>
        </p:nvSpPr>
        <p:spPr>
          <a:xfrm>
            <a:off x="1365584" y="2115880"/>
            <a:ext cx="9460832" cy="2419143"/>
          </a:xfrm>
        </p:spPr>
        <p:txBody>
          <a:bodyPr>
            <a:normAutofit/>
          </a:bodyPr>
          <a:lstStyle/>
          <a:p>
            <a:r>
              <a:rPr lang="en-US" sz="7200" spc="0"/>
              <a:t>Section A</a:t>
            </a:r>
            <a:br>
              <a:rPr lang="en-US" sz="7200" spc="0"/>
            </a:br>
            <a:r>
              <a:rPr lang="en-US" sz="3600" spc="0"/>
              <a:t>Core Requirements for all 7(a) and 504 Loans</a:t>
            </a:r>
          </a:p>
        </p:txBody>
      </p:sp>
      <p:sp>
        <p:nvSpPr>
          <p:cNvPr id="6" name="Text Placeholder 3">
            <a:extLst>
              <a:ext uri="{FF2B5EF4-FFF2-40B4-BE49-F238E27FC236}">
                <a16:creationId xmlns:a16="http://schemas.microsoft.com/office/drawing/2014/main" id="{7AFCD691-17DA-0F3D-EE3E-863553D86444}"/>
              </a:ext>
            </a:extLst>
          </p:cNvPr>
          <p:cNvSpPr>
            <a:spLocks noGrp="1"/>
          </p:cNvSpPr>
          <p:nvPr>
            <p:ph type="body" sz="quarter" idx="10"/>
          </p:nvPr>
        </p:nvSpPr>
        <p:spPr>
          <a:xfrm>
            <a:off x="1524000" y="4535023"/>
            <a:ext cx="9144000" cy="1646237"/>
          </a:xfrm>
        </p:spPr>
        <p:txBody>
          <a:bodyPr/>
          <a:lstStyle/>
          <a:p>
            <a:r>
              <a:rPr lang="en-US" sz="4400">
                <a:solidFill>
                  <a:srgbClr val="0070C0"/>
                </a:solidFill>
              </a:rPr>
              <a:t>Significant Updates</a:t>
            </a:r>
          </a:p>
        </p:txBody>
      </p:sp>
    </p:spTree>
    <p:extLst>
      <p:ext uri="{BB962C8B-B14F-4D97-AF65-F5344CB8AC3E}">
        <p14:creationId xmlns:p14="http://schemas.microsoft.com/office/powerpoint/2010/main" val="316704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048F-079E-605D-6FB0-06A420C4E885}"/>
              </a:ext>
            </a:extLst>
          </p:cNvPr>
          <p:cNvSpPr>
            <a:spLocks noGrp="1"/>
          </p:cNvSpPr>
          <p:nvPr>
            <p:ph type="title"/>
          </p:nvPr>
        </p:nvSpPr>
        <p:spPr>
          <a:xfrm>
            <a:off x="555585" y="298576"/>
            <a:ext cx="11030673" cy="746454"/>
          </a:xfrm>
        </p:spPr>
        <p:txBody>
          <a:bodyPr>
            <a:noAutofit/>
          </a:bodyPr>
          <a:lstStyle/>
          <a:p>
            <a:r>
              <a:rPr lang="en-US"/>
              <a:t>Affiliation / Passive Business – Management Agreement</a:t>
            </a:r>
          </a:p>
        </p:txBody>
      </p:sp>
      <p:sp>
        <p:nvSpPr>
          <p:cNvPr id="3" name="Content Placeholder 2">
            <a:extLst>
              <a:ext uri="{FF2B5EF4-FFF2-40B4-BE49-F238E27FC236}">
                <a16:creationId xmlns:a16="http://schemas.microsoft.com/office/drawing/2014/main" id="{EB922A8F-899E-A452-E0CE-8C35721B8052}"/>
              </a:ext>
            </a:extLst>
          </p:cNvPr>
          <p:cNvSpPr>
            <a:spLocks noGrp="1"/>
          </p:cNvSpPr>
          <p:nvPr>
            <p:ph idx="1"/>
          </p:nvPr>
        </p:nvSpPr>
        <p:spPr>
          <a:xfrm>
            <a:off x="605743" y="928255"/>
            <a:ext cx="11106856" cy="5393032"/>
          </a:xfrm>
        </p:spPr>
        <p:txBody>
          <a:bodyPr/>
          <a:lstStyle/>
          <a:p>
            <a:pPr marL="0" indent="0" fontAlgn="base">
              <a:spcBef>
                <a:spcPts val="300"/>
              </a:spcBef>
              <a:spcAft>
                <a:spcPts val="600"/>
              </a:spcAft>
              <a:buNone/>
              <a:tabLst>
                <a:tab pos="914400" algn="l"/>
              </a:tabLst>
            </a:pPr>
            <a:r>
              <a:rPr lang="en-US" sz="2400" b="1"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Important! Para E.3.e. Passive Businesses (pp 19 - 20)</a:t>
            </a:r>
          </a:p>
          <a:p>
            <a:pPr marL="0" indent="0" fontAlgn="base">
              <a:spcBef>
                <a:spcPts val="300"/>
              </a:spcBef>
              <a:spcAft>
                <a:spcPts val="600"/>
              </a:spcAft>
              <a:buNone/>
              <a:tabLst>
                <a:tab pos="914400" algn="l"/>
              </a:tabLst>
            </a:pPr>
            <a:r>
              <a:rPr lang="en-US" sz="24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A management </a:t>
            </a:r>
            <a:r>
              <a:rPr lang="en-US" sz="2400" kern="0">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a</a:t>
            </a:r>
            <a:r>
              <a:rPr lang="en-US" sz="24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greement makes a business an ineligible passive business when t</a:t>
            </a:r>
            <a:r>
              <a:rPr lang="en-US" sz="2400" kern="0">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he agreement gives the management company sole discretion over business operations</a:t>
            </a:r>
            <a:endParaRPr lang="en-US" sz="24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endParaRPr>
          </a:p>
          <a:p>
            <a:pPr marL="0" indent="0" fontAlgn="base">
              <a:spcBef>
                <a:spcPts val="300"/>
              </a:spcBef>
              <a:spcAft>
                <a:spcPts val="600"/>
              </a:spcAft>
              <a:buNone/>
              <a:tabLst>
                <a:tab pos="914400" algn="l"/>
              </a:tabLst>
            </a:pPr>
            <a:r>
              <a:rPr lang="en-US" sz="20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Eligible management agreement: </a:t>
            </a:r>
            <a:r>
              <a:rPr lang="en-US" sz="2000" kern="0">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M</a:t>
            </a:r>
            <a:r>
              <a:rPr lang="en-US" sz="20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anagement company does not have sole discretion to manage the operations of the business and the Applicant exercises meaningful oversight of the business</a:t>
            </a:r>
          </a:p>
          <a:p>
            <a:pPr marL="0" indent="0" fontAlgn="base">
              <a:spcBef>
                <a:spcPts val="300"/>
              </a:spcBef>
              <a:spcAft>
                <a:spcPts val="600"/>
              </a:spcAft>
              <a:buNone/>
              <a:tabLst>
                <a:tab pos="914400" algn="l"/>
              </a:tabLst>
            </a:pPr>
            <a:r>
              <a:rPr lang="en-US" sz="2000" u="none" strike="noStrike" kern="0" spc="0">
                <a:ln>
                  <a:noFill/>
                </a:ln>
                <a:effectLst>
                  <a:glow>
                    <a:srgbClr val="000000"/>
                  </a:glow>
                  <a:outerShdw sx="0" sy="0">
                    <a:srgbClr val="000000"/>
                  </a:outerShdw>
                  <a:reflection stA="0" endPos="0" fadeDir="0" sx="0" sy="0"/>
                </a:effectLst>
                <a:latin typeface="Source Sans Pro" panose="020B0503030403020204" pitchFamily="34" charset="0"/>
                <a:ea typeface="Source Sans Pro" panose="020B0503030403020204" pitchFamily="34" charset="0"/>
              </a:rPr>
              <a:t>“Meaningful oversight” by the Applicant means involvement in the decisions made concerning the operation of the business, which include a management agreement that provides for the Applicant to do all of the following:</a:t>
            </a:r>
          </a:p>
          <a:p>
            <a:pPr>
              <a:spcBef>
                <a:spcPts val="300"/>
              </a:spcBef>
              <a:spcAft>
                <a:spcPts val="600"/>
              </a:spcAft>
              <a:tabLst>
                <a:tab pos="1200150" algn="l"/>
              </a:tabLst>
            </a:pPr>
            <a:r>
              <a:rPr lang="en-US" sz="2000">
                <a:effectLst/>
                <a:latin typeface="Source Sans Pro" panose="020B0503030403020204" pitchFamily="34" charset="0"/>
                <a:ea typeface="Source Sans Pro" panose="020B0503030403020204" pitchFamily="34" charset="0"/>
              </a:rPr>
              <a:t>Approve the annual operating budget;</a:t>
            </a:r>
          </a:p>
          <a:p>
            <a:pPr>
              <a:spcBef>
                <a:spcPts val="300"/>
              </a:spcBef>
              <a:spcAft>
                <a:spcPts val="600"/>
              </a:spcAft>
              <a:tabLst>
                <a:tab pos="1200150" algn="l"/>
              </a:tabLst>
            </a:pPr>
            <a:r>
              <a:rPr lang="en-US" sz="2000">
                <a:effectLst/>
                <a:latin typeface="Source Sans Pro" panose="020B0503030403020204" pitchFamily="34" charset="0"/>
                <a:ea typeface="Source Sans Pro" panose="020B0503030403020204" pitchFamily="34" charset="0"/>
              </a:rPr>
              <a:t>Approve any capital expenditures or operating expenses over a significant dollar threshold;</a:t>
            </a:r>
          </a:p>
          <a:p>
            <a:pPr>
              <a:spcBef>
                <a:spcPts val="300"/>
              </a:spcBef>
              <a:spcAft>
                <a:spcPts val="600"/>
              </a:spcAft>
              <a:tabLst>
                <a:tab pos="1200150" algn="l"/>
              </a:tabLst>
            </a:pPr>
            <a:r>
              <a:rPr lang="en-US" sz="2000">
                <a:effectLst/>
                <a:latin typeface="Source Sans Pro" panose="020B0503030403020204" pitchFamily="34" charset="0"/>
                <a:ea typeface="Source Sans Pro" panose="020B0503030403020204" pitchFamily="34" charset="0"/>
              </a:rPr>
              <a:t>Have control over the bank accounts; and</a:t>
            </a:r>
          </a:p>
          <a:p>
            <a:pPr>
              <a:spcBef>
                <a:spcPts val="300"/>
              </a:spcBef>
              <a:spcAft>
                <a:spcPts val="600"/>
              </a:spcAft>
              <a:tabLst>
                <a:tab pos="1200150" algn="l"/>
              </a:tabLst>
            </a:pPr>
            <a:r>
              <a:rPr lang="en-US" sz="2000">
                <a:effectLst/>
                <a:latin typeface="Source Sans Pro" panose="020B0503030403020204" pitchFamily="34" charset="0"/>
                <a:ea typeface="Source Sans Pro" panose="020B0503030403020204" pitchFamily="34" charset="0"/>
              </a:rPr>
              <a:t>Have oversight over the employees operating the business (who must be employees of the Applicant).</a:t>
            </a:r>
          </a:p>
          <a:p>
            <a:pPr marL="0" indent="0">
              <a:spcBef>
                <a:spcPts val="300"/>
              </a:spcBef>
              <a:spcAft>
                <a:spcPts val="600"/>
              </a:spcAft>
              <a:buNone/>
              <a:tabLst>
                <a:tab pos="1200150" algn="l"/>
              </a:tabLst>
            </a:pPr>
            <a:r>
              <a:rPr lang="en-US" sz="1800">
                <a:effectLst/>
                <a:latin typeface="Source Sans Pro" panose="020B0503030403020204" pitchFamily="34" charset="0"/>
                <a:ea typeface="Source Sans Pro" panose="020B0503030403020204" pitchFamily="34" charset="0"/>
              </a:rPr>
              <a:t>Regardless whether processing the loan under delegated or non-delegated procedures, unless the management agreement is part of the franchise disclosure documents (FDD) for a brand listed on the Franchise Directory, SBA Lenders must review these agreements to determine whether the agreement makes the Applicant an ineligible passive business.</a:t>
            </a:r>
          </a:p>
          <a:p>
            <a:endParaRPr lang="en-US" b="1" i="1" u="sng">
              <a:solidFill>
                <a:srgbClr val="C00000"/>
              </a:solidFill>
            </a:endParaRPr>
          </a:p>
        </p:txBody>
      </p:sp>
      <p:sp>
        <p:nvSpPr>
          <p:cNvPr id="4" name="Slide Number Placeholder 3">
            <a:extLst>
              <a:ext uri="{FF2B5EF4-FFF2-40B4-BE49-F238E27FC236}">
                <a16:creationId xmlns:a16="http://schemas.microsoft.com/office/drawing/2014/main" id="{0AB9A840-4024-A2DB-F57B-7C28762497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471698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048F-079E-605D-6FB0-06A420C4E885}"/>
              </a:ext>
            </a:extLst>
          </p:cNvPr>
          <p:cNvSpPr>
            <a:spLocks noGrp="1"/>
          </p:cNvSpPr>
          <p:nvPr>
            <p:ph type="title"/>
          </p:nvPr>
        </p:nvSpPr>
        <p:spPr>
          <a:xfrm>
            <a:off x="555585" y="298576"/>
            <a:ext cx="11030673" cy="746454"/>
          </a:xfrm>
        </p:spPr>
        <p:txBody>
          <a:bodyPr>
            <a:noAutofit/>
          </a:bodyPr>
          <a:lstStyle/>
          <a:p>
            <a:r>
              <a:rPr lang="en-US"/>
              <a:t>Passive Business</a:t>
            </a:r>
          </a:p>
        </p:txBody>
      </p:sp>
      <p:sp>
        <p:nvSpPr>
          <p:cNvPr id="3" name="Content Placeholder 2">
            <a:extLst>
              <a:ext uri="{FF2B5EF4-FFF2-40B4-BE49-F238E27FC236}">
                <a16:creationId xmlns:a16="http://schemas.microsoft.com/office/drawing/2014/main" id="{EB922A8F-899E-A452-E0CE-8C35721B8052}"/>
              </a:ext>
            </a:extLst>
          </p:cNvPr>
          <p:cNvSpPr>
            <a:spLocks noGrp="1"/>
          </p:cNvSpPr>
          <p:nvPr>
            <p:ph idx="1"/>
          </p:nvPr>
        </p:nvSpPr>
        <p:spPr>
          <a:xfrm>
            <a:off x="605743" y="928255"/>
            <a:ext cx="11106856" cy="5103996"/>
          </a:xfrm>
        </p:spPr>
        <p:txBody>
          <a:bodyPr/>
          <a:lstStyle/>
          <a:p>
            <a:pPr marL="0" indent="0">
              <a:buNone/>
            </a:pPr>
            <a:r>
              <a:rPr lang="en-US" b="1" i="1">
                <a:solidFill>
                  <a:srgbClr val="C00000"/>
                </a:solidFill>
              </a:rPr>
              <a:t>Important! </a:t>
            </a:r>
            <a:r>
              <a:rPr lang="en-US" b="1"/>
              <a:t>Para E.3.c. Passive Businesses (pp 19 - 20)</a:t>
            </a:r>
          </a:p>
          <a:p>
            <a:r>
              <a:rPr lang="en-US"/>
              <a:t>Shopping centers, office suites, salon suites, ghost kitchens, and similar business models that lease space are not eligible unless: </a:t>
            </a:r>
          </a:p>
          <a:p>
            <a:pPr lvl="1"/>
            <a:r>
              <a:rPr lang="en-US" sz="2800"/>
              <a:t>The revenue is earned through membership dues (not rent); </a:t>
            </a:r>
            <a:r>
              <a:rPr lang="en-US" sz="2800" b="1" i="1"/>
              <a:t>and</a:t>
            </a:r>
          </a:p>
          <a:p>
            <a:pPr lvl="1"/>
            <a:r>
              <a:rPr lang="en-US" sz="2800"/>
              <a:t>The business’s customers do not have an assigned space; </a:t>
            </a:r>
            <a:r>
              <a:rPr lang="en-US" sz="2800" b="1" i="1"/>
              <a:t>and</a:t>
            </a:r>
          </a:p>
          <a:p>
            <a:pPr lvl="1"/>
            <a:r>
              <a:rPr lang="en-US" sz="2800"/>
              <a:t>The business is responsible for the necessary equipment </a:t>
            </a:r>
          </a:p>
          <a:p>
            <a:r>
              <a:rPr lang="en-US"/>
              <a:t>A business is either fully eligible or fully ineligible - Combined models are not eligible</a:t>
            </a:r>
          </a:p>
          <a:p>
            <a:endParaRPr lang="en-US" b="1" i="1" u="sng">
              <a:solidFill>
                <a:srgbClr val="C00000"/>
              </a:solidFill>
            </a:endParaRPr>
          </a:p>
        </p:txBody>
      </p:sp>
      <p:sp>
        <p:nvSpPr>
          <p:cNvPr id="4" name="Slide Number Placeholder 3">
            <a:extLst>
              <a:ext uri="{FF2B5EF4-FFF2-40B4-BE49-F238E27FC236}">
                <a16:creationId xmlns:a16="http://schemas.microsoft.com/office/drawing/2014/main" id="{0AB9A840-4024-A2DB-F57B-7C28762497D1}"/>
              </a:ext>
            </a:extLst>
          </p:cNvPr>
          <p:cNvSpPr>
            <a:spLocks noGrp="1"/>
          </p:cNvSpPr>
          <p:nvPr>
            <p:ph type="sldNum" sz="quarter" idx="12"/>
          </p:nvPr>
        </p:nvSpPr>
        <p:spPr/>
        <p:txBody>
          <a:bodyPr/>
          <a:lstStyle/>
          <a:p>
            <a:pPr>
              <a:defRPr/>
            </a:pPr>
            <a:fld id="{5E727900-ED4D-4955-82B7-AB7E56E30F27}" type="slidenum">
              <a:rPr lang="en-US" smtClean="0"/>
              <a:pPr>
                <a:defRPr/>
              </a:pPr>
              <a:t>28</a:t>
            </a:fld>
            <a:endParaRPr lang="en-US"/>
          </a:p>
        </p:txBody>
      </p:sp>
    </p:spTree>
    <p:extLst>
      <p:ext uri="{BB962C8B-B14F-4D97-AF65-F5344CB8AC3E}">
        <p14:creationId xmlns:p14="http://schemas.microsoft.com/office/powerpoint/2010/main" val="40200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27EB-881E-C69B-ADDE-572C8904A78E}"/>
              </a:ext>
            </a:extLst>
          </p:cNvPr>
          <p:cNvSpPr>
            <a:spLocks noGrp="1"/>
          </p:cNvSpPr>
          <p:nvPr>
            <p:ph type="title"/>
          </p:nvPr>
        </p:nvSpPr>
        <p:spPr>
          <a:xfrm>
            <a:off x="838200" y="298575"/>
            <a:ext cx="10515600" cy="649969"/>
          </a:xfrm>
        </p:spPr>
        <p:txBody>
          <a:bodyPr/>
          <a:lstStyle/>
          <a:p>
            <a:r>
              <a:rPr lang="en-US"/>
              <a:t>Ineligible Business</a:t>
            </a:r>
          </a:p>
        </p:txBody>
      </p:sp>
      <p:sp>
        <p:nvSpPr>
          <p:cNvPr id="3" name="Content Placeholder 2">
            <a:extLst>
              <a:ext uri="{FF2B5EF4-FFF2-40B4-BE49-F238E27FC236}">
                <a16:creationId xmlns:a16="http://schemas.microsoft.com/office/drawing/2014/main" id="{4463A606-C507-08F3-12FA-3640D12C286B}"/>
              </a:ext>
            </a:extLst>
          </p:cNvPr>
          <p:cNvSpPr>
            <a:spLocks noGrp="1"/>
          </p:cNvSpPr>
          <p:nvPr>
            <p:ph idx="1"/>
          </p:nvPr>
        </p:nvSpPr>
        <p:spPr>
          <a:xfrm>
            <a:off x="624114" y="948545"/>
            <a:ext cx="11045372" cy="5610880"/>
          </a:xfrm>
        </p:spPr>
        <p:txBody>
          <a:bodyPr/>
          <a:lstStyle/>
          <a:p>
            <a:pPr marL="0" indent="0">
              <a:buNone/>
            </a:pPr>
            <a:r>
              <a:rPr lang="en-US" b="1"/>
              <a:t>Ch. 1, Para E.8. Illegal Businesses (pp. 21 -22)</a:t>
            </a:r>
          </a:p>
          <a:p>
            <a:r>
              <a:rPr lang="en-US"/>
              <a:t>Added previous guidance on marijuana, hemp, and CBD businesses</a:t>
            </a:r>
          </a:p>
          <a:p>
            <a:r>
              <a:rPr lang="en-US"/>
              <a:t>For Applicants that sell products made from hemp or CBD or devices associated with consuming marijuana, </a:t>
            </a:r>
            <a:r>
              <a:rPr lang="en-US" b="1">
                <a:solidFill>
                  <a:srgbClr val="000000"/>
                </a:solidFill>
              </a:rPr>
              <a:t>the SBA Lender </a:t>
            </a:r>
            <a:r>
              <a:rPr lang="en-US" b="1"/>
              <a:t>is responsible </a:t>
            </a:r>
            <a:r>
              <a:rPr lang="en-US"/>
              <a:t>for obtaining documentation to demonstrate that the products sold by the business are not illegal under federal, state, or local laws</a:t>
            </a:r>
          </a:p>
          <a:p>
            <a:pPr marL="0" indent="0">
              <a:buNone/>
            </a:pPr>
            <a:r>
              <a:rPr lang="pt-BR" b="1"/>
              <a:t>Ch. 1, Para E.12. Incarcerated Associates (pp. 23)</a:t>
            </a:r>
          </a:p>
          <a:p>
            <a:r>
              <a:rPr lang="en-US"/>
              <a:t>Business owned by an individual(s) currently on parole or probation may be eligible - if the success of the business operations is primarily dependent on the individual, Applicant must provide:</a:t>
            </a:r>
          </a:p>
          <a:p>
            <a:pPr lvl="1"/>
            <a:r>
              <a:rPr lang="en-US"/>
              <a:t>A plan for the continued operations of the business in the event of reincarceration, </a:t>
            </a:r>
            <a:r>
              <a:rPr lang="en-US" b="1" i="1"/>
              <a:t>and </a:t>
            </a:r>
          </a:p>
          <a:p>
            <a:pPr lvl="1"/>
            <a:r>
              <a:rPr lang="en-US"/>
              <a:t>The SBA Lender should consider requiring additional guarantors</a:t>
            </a:r>
          </a:p>
          <a:p>
            <a:endParaRPr lang="en-US"/>
          </a:p>
          <a:p>
            <a:endParaRPr lang="en-US"/>
          </a:p>
        </p:txBody>
      </p:sp>
      <p:sp>
        <p:nvSpPr>
          <p:cNvPr id="4" name="Slide Number Placeholder 3">
            <a:extLst>
              <a:ext uri="{FF2B5EF4-FFF2-40B4-BE49-F238E27FC236}">
                <a16:creationId xmlns:a16="http://schemas.microsoft.com/office/drawing/2014/main" id="{F6EBD693-9BB7-156D-F5C2-97BE3BEFC33B}"/>
              </a:ext>
            </a:extLst>
          </p:cNvPr>
          <p:cNvSpPr>
            <a:spLocks noGrp="1"/>
          </p:cNvSpPr>
          <p:nvPr>
            <p:ph type="sldNum" sz="quarter" idx="12"/>
          </p:nvPr>
        </p:nvSpPr>
        <p:spPr/>
        <p:txBody>
          <a:bodyPr/>
          <a:lstStyle/>
          <a:p>
            <a:pPr>
              <a:defRPr/>
            </a:pPr>
            <a:fld id="{5E727900-ED4D-4955-82B7-AB7E56E30F27}" type="slidenum">
              <a:rPr lang="en-US" smtClean="0"/>
              <a:pPr>
                <a:defRPr/>
              </a:pPr>
              <a:t>29</a:t>
            </a:fld>
            <a:endParaRPr lang="en-US"/>
          </a:p>
        </p:txBody>
      </p:sp>
    </p:spTree>
    <p:extLst>
      <p:ext uri="{BB962C8B-B14F-4D97-AF65-F5344CB8AC3E}">
        <p14:creationId xmlns:p14="http://schemas.microsoft.com/office/powerpoint/2010/main" val="33007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3BE3BE6-8ACB-0966-5CDC-48C343737605}"/>
              </a:ext>
            </a:extLst>
          </p:cNvPr>
          <p:cNvSpPr txBox="1">
            <a:spLocks/>
          </p:cNvSpPr>
          <p:nvPr/>
        </p:nvSpPr>
        <p:spPr>
          <a:xfrm>
            <a:off x="9062013" y="61943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4572000" y="2187036"/>
            <a:ext cx="6750178" cy="1113870"/>
          </a:xfrm>
        </p:spPr>
        <p:txBody>
          <a:bodyPr>
            <a:normAutofit fontScale="90000"/>
          </a:bodyPr>
          <a:lstStyle/>
          <a:p>
            <a:r>
              <a:rPr lang="en-US" sz="5401" spc="0">
                <a:solidFill>
                  <a:schemeClr val="tx2"/>
                </a:solidFill>
              </a:rPr>
              <a:t>Office of Capital Access</a:t>
            </a:r>
          </a:p>
        </p:txBody>
      </p:sp>
      <p:sp>
        <p:nvSpPr>
          <p:cNvPr id="4" name="Text Placeholder 3">
            <a:extLst>
              <a:ext uri="{FF2B5EF4-FFF2-40B4-BE49-F238E27FC236}">
                <a16:creationId xmlns:a16="http://schemas.microsoft.com/office/drawing/2014/main" id="{317DE60A-A1E2-4588-8A2D-4A2746159FD6}"/>
              </a:ext>
            </a:extLst>
          </p:cNvPr>
          <p:cNvSpPr>
            <a:spLocks noGrp="1"/>
          </p:cNvSpPr>
          <p:nvPr>
            <p:ph type="body" sz="quarter" idx="10"/>
          </p:nvPr>
        </p:nvSpPr>
        <p:spPr>
          <a:xfrm>
            <a:off x="4572000" y="3556804"/>
            <a:ext cx="6750178" cy="2181514"/>
          </a:xfrm>
        </p:spPr>
        <p:txBody>
          <a:bodyPr/>
          <a:lstStyle/>
          <a:p>
            <a:r>
              <a:rPr lang="en-US" dirty="0">
                <a:solidFill>
                  <a:schemeClr val="tx2"/>
                </a:solidFill>
              </a:rPr>
              <a:t>Thomas Kimsey</a:t>
            </a:r>
            <a:endParaRPr lang="en-US" sz="3200" dirty="0">
              <a:solidFill>
                <a:schemeClr val="tx2"/>
              </a:solidFill>
            </a:endParaRPr>
          </a:p>
          <a:p>
            <a:r>
              <a:rPr lang="en-US" sz="3200" dirty="0">
                <a:solidFill>
                  <a:schemeClr val="tx2"/>
                </a:solidFill>
              </a:rPr>
              <a:t>Associate Administrator</a:t>
            </a:r>
          </a:p>
          <a:p>
            <a:endParaRPr lang="en-US" dirty="0">
              <a:solidFill>
                <a:schemeClr val="tx2">
                  <a:lumMod val="75000"/>
                </a:schemeClr>
              </a:solidFill>
            </a:endParaRPr>
          </a:p>
          <a:p>
            <a:endParaRPr lang="en-US" sz="2400" dirty="0">
              <a:solidFill>
                <a:schemeClr val="tx2">
                  <a:lumMod val="75000"/>
                </a:schemeClr>
              </a:solidFill>
            </a:endParaRPr>
          </a:p>
        </p:txBody>
      </p:sp>
      <p:pic>
        <p:nvPicPr>
          <p:cNvPr id="8" name="Picture 7">
            <a:extLst>
              <a:ext uri="{FF2B5EF4-FFF2-40B4-BE49-F238E27FC236}">
                <a16:creationId xmlns:a16="http://schemas.microsoft.com/office/drawing/2014/main" id="{A7CFB8B3-C3D2-091D-0979-E4DC52497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22" y="1724025"/>
            <a:ext cx="2961949" cy="3720624"/>
          </a:xfrm>
          <a:prstGeom prst="rect">
            <a:avLst/>
          </a:prstGeom>
        </p:spPr>
      </p:pic>
    </p:spTree>
    <p:extLst>
      <p:ext uri="{BB962C8B-B14F-4D97-AF65-F5344CB8AC3E}">
        <p14:creationId xmlns:p14="http://schemas.microsoft.com/office/powerpoint/2010/main" val="343816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E891-5839-B374-A653-B0C8AD024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B8D9D-559E-A3E8-98CC-1DEEC803ECE6}"/>
              </a:ext>
            </a:extLst>
          </p:cNvPr>
          <p:cNvSpPr>
            <a:spLocks noGrp="1"/>
          </p:cNvSpPr>
          <p:nvPr>
            <p:ph type="title"/>
          </p:nvPr>
        </p:nvSpPr>
        <p:spPr>
          <a:xfrm>
            <a:off x="838200" y="298575"/>
            <a:ext cx="10515600" cy="649969"/>
          </a:xfrm>
        </p:spPr>
        <p:txBody>
          <a:bodyPr>
            <a:normAutofit/>
          </a:bodyPr>
          <a:lstStyle/>
          <a:p>
            <a:r>
              <a:rPr lang="en-US"/>
              <a:t>Ineligible Business – Prior Loss &amp; Delinquent SBA Debt</a:t>
            </a:r>
          </a:p>
        </p:txBody>
      </p:sp>
      <p:sp>
        <p:nvSpPr>
          <p:cNvPr id="3" name="Content Placeholder 2">
            <a:extLst>
              <a:ext uri="{FF2B5EF4-FFF2-40B4-BE49-F238E27FC236}">
                <a16:creationId xmlns:a16="http://schemas.microsoft.com/office/drawing/2014/main" id="{F78AACFB-0F7D-36A2-17BF-40275B9F7C55}"/>
              </a:ext>
            </a:extLst>
          </p:cNvPr>
          <p:cNvSpPr>
            <a:spLocks noGrp="1"/>
          </p:cNvSpPr>
          <p:nvPr>
            <p:ph idx="1"/>
          </p:nvPr>
        </p:nvSpPr>
        <p:spPr>
          <a:xfrm>
            <a:off x="624114" y="948545"/>
            <a:ext cx="11045372" cy="5083706"/>
          </a:xfrm>
        </p:spPr>
        <p:txBody>
          <a:bodyPr/>
          <a:lstStyle/>
          <a:p>
            <a:pPr marL="0" indent="0">
              <a:buNone/>
            </a:pPr>
            <a:r>
              <a:rPr lang="en-US" b="1"/>
              <a:t>Ch. 1, Para E.21. Delinquent SBA Loans (p. 27) </a:t>
            </a:r>
            <a:r>
              <a:rPr lang="en-US" b="1" i="1">
                <a:solidFill>
                  <a:srgbClr val="C00000"/>
                </a:solidFill>
              </a:rPr>
              <a:t>New and Important!</a:t>
            </a:r>
          </a:p>
          <a:p>
            <a:r>
              <a:rPr lang="en-US"/>
              <a:t>The business is ineligible if the Applicant business has an existing 7(a) or 504 loan that is not current at the time the loan number is issued</a:t>
            </a:r>
          </a:p>
          <a:p>
            <a:r>
              <a:rPr lang="en-US"/>
              <a:t>“Current”: A payment has not remained unpaid for more than 29 days</a:t>
            </a:r>
          </a:p>
          <a:p>
            <a:r>
              <a:rPr lang="en-US"/>
              <a:t>A loan that has matured and not been paid within 29 days of the maturity date is not current and is not eligible for refinancing</a:t>
            </a:r>
          </a:p>
          <a:p>
            <a:endParaRPr lang="en-US"/>
          </a:p>
          <a:p>
            <a:endParaRPr lang="en-US"/>
          </a:p>
        </p:txBody>
      </p:sp>
      <p:sp>
        <p:nvSpPr>
          <p:cNvPr id="4" name="Slide Number Placeholder 3">
            <a:extLst>
              <a:ext uri="{FF2B5EF4-FFF2-40B4-BE49-F238E27FC236}">
                <a16:creationId xmlns:a16="http://schemas.microsoft.com/office/drawing/2014/main" id="{26E3CF33-E481-7B4B-A8C2-0F0D5B512DDB}"/>
              </a:ext>
            </a:extLst>
          </p:cNvPr>
          <p:cNvSpPr>
            <a:spLocks noGrp="1"/>
          </p:cNvSpPr>
          <p:nvPr>
            <p:ph type="sldNum" sz="quarter" idx="12"/>
          </p:nvPr>
        </p:nvSpPr>
        <p:spPr/>
        <p:txBody>
          <a:bodyPr/>
          <a:lstStyle/>
          <a:p>
            <a:pPr>
              <a:defRPr/>
            </a:pPr>
            <a:fld id="{5E727900-ED4D-4955-82B7-AB7E56E30F27}" type="slidenum">
              <a:rPr lang="en-US" smtClean="0"/>
              <a:pPr>
                <a:defRPr/>
              </a:pPr>
              <a:t>30</a:t>
            </a:fld>
            <a:endParaRPr lang="en-US"/>
          </a:p>
        </p:txBody>
      </p:sp>
    </p:spTree>
    <p:extLst>
      <p:ext uri="{BB962C8B-B14F-4D97-AF65-F5344CB8AC3E}">
        <p14:creationId xmlns:p14="http://schemas.microsoft.com/office/powerpoint/2010/main" val="3197276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F3F5-0680-6C38-D248-9653B97DCC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B615A-821C-2031-A1FA-7ACED535F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65B57939-1BC6-6828-48D9-193549DBF92E}"/>
              </a:ext>
            </a:extLst>
          </p:cNvPr>
          <p:cNvSpPr>
            <a:spLocks noGrp="1"/>
          </p:cNvSpPr>
          <p:nvPr>
            <p:ph type="title"/>
          </p:nvPr>
        </p:nvSpPr>
        <p:spPr>
          <a:xfrm>
            <a:off x="587829" y="298574"/>
            <a:ext cx="11016342" cy="601311"/>
          </a:xfrm>
        </p:spPr>
        <p:txBody>
          <a:bodyPr>
            <a:normAutofit fontScale="90000"/>
          </a:bodyPr>
          <a:lstStyle/>
          <a:p>
            <a:pPr>
              <a:lnSpc>
                <a:spcPct val="100000"/>
              </a:lnSpc>
            </a:pPr>
            <a:r>
              <a:rPr lang="en-US" sz="4000" spc="0"/>
              <a:t>Businesses Owned by Non-U.S. Citizens</a:t>
            </a:r>
            <a:endParaRPr lang="en-US" spc="0"/>
          </a:p>
        </p:txBody>
      </p:sp>
      <p:sp>
        <p:nvSpPr>
          <p:cNvPr id="3" name="Content Placeholder 2">
            <a:extLst>
              <a:ext uri="{FF2B5EF4-FFF2-40B4-BE49-F238E27FC236}">
                <a16:creationId xmlns:a16="http://schemas.microsoft.com/office/drawing/2014/main" id="{BB624F37-7C75-77C4-FD53-2E5A01C5506C}"/>
              </a:ext>
            </a:extLst>
          </p:cNvPr>
          <p:cNvSpPr>
            <a:spLocks noGrp="1"/>
          </p:cNvSpPr>
          <p:nvPr>
            <p:ph idx="1"/>
          </p:nvPr>
        </p:nvSpPr>
        <p:spPr>
          <a:xfrm>
            <a:off x="627018" y="1222745"/>
            <a:ext cx="11016342" cy="5336681"/>
          </a:xfrm>
        </p:spPr>
        <p:txBody>
          <a:bodyPr>
            <a:normAutofit fontScale="85000" lnSpcReduction="20000"/>
          </a:bodyPr>
          <a:lstStyle/>
          <a:p>
            <a:pPr marL="0" indent="0" hangingPunct="0">
              <a:lnSpc>
                <a:spcPct val="100000"/>
              </a:lnSpc>
              <a:buNone/>
              <a:defRPr/>
            </a:pPr>
            <a:r>
              <a:rPr kumimoji="0" lang="en-US" sz="35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F.1. – 4. (pp. 27 – 31) </a:t>
            </a:r>
            <a:r>
              <a:rPr lang="en-US" sz="3600" b="1" i="1">
                <a:solidFill>
                  <a:srgbClr val="C00000"/>
                </a:solidFill>
              </a:rPr>
              <a:t>New and Important!</a:t>
            </a:r>
            <a:endParaRPr kumimoji="0" lang="en-US" sz="35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100% of the direct and indirect ownership in the business must be:</a:t>
            </a:r>
          </a:p>
          <a:p>
            <a:pPr hangingPunct="0">
              <a:lnSpc>
                <a:spcPct val="100000"/>
              </a:lnSpc>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 U.S. </a:t>
            </a:r>
            <a:r>
              <a:rPr lang="en-US" sz="3000" b="1">
                <a:solidFill>
                  <a:srgbClr val="1B1E29"/>
                </a:solidFill>
                <a:latin typeface="Source Sans Pro" panose="020B0503030403020204" pitchFamily="34" charset="0"/>
                <a:ea typeface="Source Sans Pro" panose="020B0503030403020204" pitchFamily="34" charset="0"/>
              </a:rPr>
              <a:t>Citizen </a:t>
            </a:r>
            <a:r>
              <a:rPr lang="en-US" sz="3000">
                <a:solidFill>
                  <a:srgbClr val="1B1E29"/>
                </a:solidFill>
                <a:latin typeface="Source Sans Pro" panose="020B0503030403020204" pitchFamily="34" charset="0"/>
                <a:ea typeface="Source Sans Pro" panose="020B0503030403020204" pitchFamily="34" charset="0"/>
              </a:rPr>
              <a:t>(No verification needed)</a:t>
            </a:r>
          </a:p>
          <a:p>
            <a:pPr hangingPunct="0">
              <a:lnSpc>
                <a:spcPct val="100000"/>
              </a:lnSpc>
              <a:defRPr/>
            </a:pPr>
            <a:r>
              <a:rPr lang="en-US" sz="3000" b="1">
                <a:solidFill>
                  <a:srgbClr val="1B1E29"/>
                </a:solidFill>
                <a:latin typeface="Source Sans Pro" panose="020B0503030403020204" pitchFamily="34" charset="0"/>
                <a:ea typeface="Source Sans Pro" panose="020B0503030403020204" pitchFamily="34" charset="0"/>
              </a:rPr>
              <a:t>A Naturalized Citizen </a:t>
            </a:r>
            <a:r>
              <a:rPr lang="en-US" sz="3000">
                <a:solidFill>
                  <a:srgbClr val="1B1E29"/>
                </a:solidFill>
                <a:latin typeface="Source Sans Pro" panose="020B0503030403020204" pitchFamily="34" charset="0"/>
                <a:ea typeface="Source Sans Pro" panose="020B0503030403020204" pitchFamily="34" charset="0"/>
              </a:rPr>
              <a:t>(No verification needed)</a:t>
            </a:r>
          </a:p>
          <a:p>
            <a:pPr hangingPunct="0">
              <a:lnSpc>
                <a:spcPct val="100000"/>
              </a:lnSpc>
              <a:defRPr/>
            </a:pPr>
            <a:r>
              <a:rPr lang="en-US" sz="3000" b="1">
                <a:solidFill>
                  <a:srgbClr val="1B1E29"/>
                </a:solidFill>
                <a:latin typeface="Source Sans Pro" panose="020B0503030403020204" pitchFamily="34" charset="0"/>
                <a:ea typeface="Source Sans Pro" panose="020B0503030403020204" pitchFamily="34" charset="0"/>
              </a:rPr>
              <a:t>A U.S. National</a:t>
            </a:r>
            <a:r>
              <a:rPr lang="en-US" sz="3000">
                <a:solidFill>
                  <a:srgbClr val="1B1E29"/>
                </a:solidFill>
                <a:latin typeface="Source Sans Pro" panose="020B0503030403020204" pitchFamily="34" charset="0"/>
                <a:ea typeface="Source Sans Pro" panose="020B0503030403020204" pitchFamily="34" charset="0"/>
              </a:rPr>
              <a:t> (Born in American Samoa and Swains Island)*</a:t>
            </a:r>
          </a:p>
          <a:p>
            <a:pPr hangingPunct="0">
              <a:lnSpc>
                <a:spcPct val="100000"/>
              </a:lnSpc>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 </a:t>
            </a:r>
            <a:r>
              <a:rPr kumimoji="0" lang="en-US" sz="3000"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(Unconditional) </a:t>
            </a: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Lawful Permanent</a:t>
            </a:r>
            <a:r>
              <a:rPr lang="en-US" sz="3000" b="1">
                <a:solidFill>
                  <a:srgbClr val="1B1E29"/>
                </a:solidFill>
                <a:latin typeface="Source Sans Pro" panose="020B0503030403020204" pitchFamily="34" charset="0"/>
                <a:ea typeface="Source Sans Pro" panose="020B0503030403020204" pitchFamily="34" charset="0"/>
              </a:rPr>
              <a:t> Resident (</a:t>
            </a:r>
            <a:r>
              <a:rPr lang="en-US" sz="3000" b="1" i="1">
                <a:solidFill>
                  <a:srgbClr val="C00000"/>
                </a:solidFill>
                <a:latin typeface="Source Sans Pro" panose="020B0503030403020204" pitchFamily="34" charset="0"/>
                <a:ea typeface="Source Sans Pro" panose="020B0503030403020204" pitchFamily="34" charset="0"/>
              </a:rPr>
              <a:t>Individuals holding Conditional LPR Status are not eligible</a:t>
            </a:r>
            <a:r>
              <a:rPr lang="en-US" sz="3000">
                <a:solidFill>
                  <a:srgbClr val="1B1E29"/>
                </a:solidFill>
                <a:latin typeface="Source Sans Pro" panose="020B0503030403020204" pitchFamily="34" charset="0"/>
                <a:ea typeface="Source Sans Pro" panose="020B0503030403020204" pitchFamily="34" charset="0"/>
              </a:rPr>
              <a:t>)*</a:t>
            </a:r>
            <a:endParaRPr lang="en-US" sz="3000" b="1" i="1">
              <a:solidFill>
                <a:srgbClr val="C00000"/>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endParaRPr lang="en-US" sz="3000" b="1" i="1">
              <a:solidFill>
                <a:srgbClr val="C00000"/>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r>
              <a:rPr lang="en-US" sz="3000" b="1" i="1">
                <a:solidFill>
                  <a:srgbClr val="003F80"/>
                </a:solidFill>
                <a:latin typeface="Source Sans Pro" panose="020B0503030403020204" pitchFamily="34" charset="0"/>
                <a:ea typeface="Source Sans Pro" panose="020B0503030403020204" pitchFamily="34" charset="0"/>
              </a:rPr>
              <a:t>*   Verification is required for all direct/indirect owners with U.S. National and/or LPR status</a:t>
            </a:r>
          </a:p>
          <a:p>
            <a:pPr marL="0" marR="0" lvl="0" indent="0" algn="l" defTabSz="914400" rtl="0" eaLnBrk="1" fontAlgn="auto" latinLnBrk="0" hangingPunct="0">
              <a:lnSpc>
                <a:spcPct val="100000"/>
              </a:lnSpc>
              <a:spcBef>
                <a:spcPts val="1000"/>
              </a:spcBef>
              <a:spcAft>
                <a:spcPts val="0"/>
              </a:spcAft>
              <a:buClrTx/>
              <a:buSzTx/>
              <a:buNone/>
              <a:tabLst/>
              <a:defRPr/>
            </a:pPr>
            <a:endParaRPr lang="en-US" sz="3000" b="1" i="1">
              <a:solidFill>
                <a:srgbClr val="C00000"/>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r>
              <a:rPr lang="en-US" sz="3000" b="1" i="1">
                <a:solidFill>
                  <a:srgbClr val="C00000"/>
                </a:solidFill>
                <a:latin typeface="Source Sans Pro" panose="020B0503030403020204" pitchFamily="34" charset="0"/>
                <a:ea typeface="Source Sans Pro" panose="020B0503030403020204" pitchFamily="34" charset="0"/>
              </a:rPr>
              <a:t>A new verification</a:t>
            </a:r>
            <a:r>
              <a:rPr kumimoji="0" lang="en-US" sz="3000" b="1" i="1" u="none" strike="noStrike" kern="1200" cap="none" spc="0" normalizeH="0" baseline="0" noProof="0">
                <a:ln>
                  <a:noFill/>
                </a:ln>
                <a:solidFill>
                  <a:srgbClr val="C00000"/>
                </a:solidFill>
                <a:effectLst/>
                <a:uLnTx/>
                <a:uFillTx/>
                <a:latin typeface="Source Sans Pro" panose="020B0503030403020204" pitchFamily="34" charset="0"/>
                <a:ea typeface="Source Sans Pro" panose="020B0503030403020204" pitchFamily="34" charset="0"/>
              </a:rPr>
              <a:t> is required if 6-months elapsed since last verification</a:t>
            </a:r>
          </a:p>
        </p:txBody>
      </p:sp>
    </p:spTree>
    <p:extLst>
      <p:ext uri="{BB962C8B-B14F-4D97-AF65-F5344CB8AC3E}">
        <p14:creationId xmlns:p14="http://schemas.microsoft.com/office/powerpoint/2010/main" val="879565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B75E1-1F79-22C5-10EE-57B1A6A23B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B072BA-56C6-E6F6-E692-109AF57FDD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74FB0097-00E6-FBA0-D53C-17DDBF63DC84}"/>
              </a:ext>
            </a:extLst>
          </p:cNvPr>
          <p:cNvSpPr>
            <a:spLocks noGrp="1"/>
          </p:cNvSpPr>
          <p:nvPr>
            <p:ph type="title"/>
          </p:nvPr>
        </p:nvSpPr>
        <p:spPr>
          <a:xfrm>
            <a:off x="587829" y="298574"/>
            <a:ext cx="11016342" cy="601311"/>
          </a:xfrm>
        </p:spPr>
        <p:txBody>
          <a:bodyPr>
            <a:normAutofit fontScale="90000"/>
          </a:bodyPr>
          <a:lstStyle/>
          <a:p>
            <a:pPr>
              <a:lnSpc>
                <a:spcPct val="100000"/>
              </a:lnSpc>
            </a:pPr>
            <a:r>
              <a:rPr lang="en-US" sz="4000" spc="0"/>
              <a:t>Businesses Owned by Non-U.S. Citizens</a:t>
            </a:r>
            <a:endParaRPr lang="en-US" spc="0"/>
          </a:p>
        </p:txBody>
      </p:sp>
      <p:sp>
        <p:nvSpPr>
          <p:cNvPr id="3" name="Content Placeholder 2">
            <a:extLst>
              <a:ext uri="{FF2B5EF4-FFF2-40B4-BE49-F238E27FC236}">
                <a16:creationId xmlns:a16="http://schemas.microsoft.com/office/drawing/2014/main" id="{B008DCB5-D549-E77C-A7C4-C6A8FE782E3D}"/>
              </a:ext>
            </a:extLst>
          </p:cNvPr>
          <p:cNvSpPr>
            <a:spLocks noGrp="1"/>
          </p:cNvSpPr>
          <p:nvPr>
            <p:ph idx="1"/>
          </p:nvPr>
        </p:nvSpPr>
        <p:spPr>
          <a:xfrm>
            <a:off x="627018" y="1222745"/>
            <a:ext cx="11016342" cy="5336681"/>
          </a:xfrm>
        </p:spPr>
        <p:txBody>
          <a:bodyPr>
            <a:normAutofit fontScale="92500" lnSpcReduction="200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1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F. Businesses Owned by Non-U.S. Citizens (pp. 27 – 31)</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Lenders </a:t>
            </a:r>
            <a:r>
              <a:rPr lang="en-US" b="1">
                <a:solidFill>
                  <a:srgbClr val="1B1E29"/>
                </a:solidFill>
                <a:latin typeface="Source Sans Pro" panose="020B0503030403020204" pitchFamily="34" charset="0"/>
                <a:ea typeface="Source Sans Pro" panose="020B0503030403020204" pitchFamily="34" charset="0"/>
              </a:rPr>
              <a:t>must:</a:t>
            </a:r>
            <a:endPar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marL="228600" marR="0" lvl="0" indent="-228600" algn="l" defTabSz="914400" rtl="0" eaLnBrk="1" fontAlgn="auto" latinLnBrk="0" hangingPunct="0">
              <a:lnSpc>
                <a:spcPct val="100000"/>
              </a:lnSpc>
              <a:spcBef>
                <a:spcPts val="1000"/>
              </a:spcBef>
              <a:spcAft>
                <a:spcPts val="0"/>
              </a:spcAft>
              <a:buClrTx/>
              <a:buSzTx/>
              <a:buFont typeface="Arial"/>
              <a:buChar char="•"/>
              <a:tabLst/>
              <a:defRPr/>
            </a:pPr>
            <a:r>
              <a:rPr lang="en-US">
                <a:solidFill>
                  <a:srgbClr val="1B1E29"/>
                </a:solidFill>
                <a:latin typeface="Source Sans Pro" panose="020B0503030403020204" pitchFamily="34" charset="0"/>
                <a:ea typeface="Source Sans Pro" panose="020B0503030403020204" pitchFamily="34" charset="0"/>
              </a:rPr>
              <a:t>Certify</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in E-Tran that </a:t>
            </a:r>
            <a:r>
              <a:rPr kumimoji="0" lang="en-US" b="1" i="1" u="sng"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no direct or indirect owner</a:t>
            </a:r>
            <a:r>
              <a:rPr kumimoji="0" lang="en-US" b="1"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r>
              <a:rPr kumimoji="0" lang="en-US"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r>
              <a:rPr kumimoji="0" lang="en-US" i="0"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is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an ineligible person </a:t>
            </a:r>
          </a:p>
          <a:p>
            <a:pPr marL="228600" marR="0" lvl="0" indent="-228600" algn="l" defTabSz="914400" rtl="0" eaLnBrk="1" fontAlgn="auto" latinLnBrk="0" hangingPunct="0">
              <a:lnSpc>
                <a:spcPct val="100000"/>
              </a:lnSpc>
              <a:spcBef>
                <a:spcPts val="1000"/>
              </a:spcBef>
              <a:spcAft>
                <a:spcPts val="0"/>
              </a:spcAft>
              <a:buClrTx/>
              <a:buSzTx/>
              <a:buFont typeface="Arial"/>
              <a:buChar char="•"/>
              <a:tabLst/>
              <a:defRPr/>
            </a:pP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Enter at least 81% of </a:t>
            </a:r>
            <a:r>
              <a:rPr lang="en-US">
                <a:solidFill>
                  <a:srgbClr val="1B1E29"/>
                </a:solidFill>
                <a:latin typeface="Source Sans Pro" panose="020B0503030403020204" pitchFamily="34" charset="0"/>
                <a:ea typeface="Source Sans Pro" panose="020B0503030403020204" pitchFamily="34" charset="0"/>
              </a:rPr>
              <a:t>direct</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and indirect </a:t>
            </a:r>
            <a:r>
              <a:rPr lang="en-US">
                <a:solidFill>
                  <a:srgbClr val="1B1E29"/>
                </a:solidFill>
                <a:latin typeface="Source Sans Pro" panose="020B0503030403020204" pitchFamily="34" charset="0"/>
                <a:ea typeface="Source Sans Pro" panose="020B0503030403020204" pitchFamily="34" charset="0"/>
              </a:rPr>
              <a:t>owners</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in E-Tran</a:t>
            </a:r>
          </a:p>
          <a:p>
            <a:pPr marL="0" marR="0" lvl="0" indent="0" algn="l" defTabSz="914400" rtl="0" eaLnBrk="1" fontAlgn="auto" latinLnBrk="0" hangingPunct="1">
              <a:lnSpc>
                <a:spcPct val="100000"/>
              </a:lnSpc>
              <a:spcBef>
                <a:spcPts val="1000"/>
              </a:spcBef>
              <a:spcAft>
                <a:spcPts val="0"/>
              </a:spcAft>
              <a:buClrTx/>
              <a:buSzTx/>
              <a:buNone/>
              <a:tabLst/>
              <a:defRPr/>
            </a:pPr>
            <a:r>
              <a:rPr kumimoji="0" lang="en-US" b="1" i="0" u="none" strike="noStrike" kern="1200" cap="none" spc="0" normalizeH="0" baseline="0" noProof="0">
                <a:ln>
                  <a:noFill/>
                </a:ln>
                <a:solidFill>
                  <a:srgbClr val="1B1E29"/>
                </a:solidFill>
                <a:effectLst/>
                <a:uLnTx/>
                <a:uFillTx/>
                <a:latin typeface="Source Sans Pro" charset="0"/>
                <a:ea typeface="Source Sans Pro" charset="0"/>
              </a:rPr>
              <a:t>7(a) and 504 Borrowers must: </a:t>
            </a:r>
          </a:p>
          <a:p>
            <a:pPr>
              <a:lnSpc>
                <a:spcPct val="100000"/>
              </a:lnSpc>
              <a:defRPr/>
            </a:pPr>
            <a:r>
              <a:rPr kumimoji="0" lang="en-US" b="0" i="0" u="none" strike="noStrike" kern="1200" cap="none" spc="0" normalizeH="0" baseline="0" noProof="0">
                <a:ln>
                  <a:noFill/>
                </a:ln>
                <a:solidFill>
                  <a:srgbClr val="1B1E29"/>
                </a:solidFill>
                <a:effectLst/>
                <a:uLnTx/>
                <a:uFillTx/>
                <a:latin typeface="Source Sans Pro" charset="0"/>
                <a:ea typeface="Source Sans Pro" charset="0"/>
              </a:rPr>
              <a:t>Certify on the application that none of the direct or indirect owners are “Ineligible Persons” and;</a:t>
            </a:r>
          </a:p>
          <a:p>
            <a:pPr>
              <a:lnSpc>
                <a:spcPct val="100000"/>
              </a:lnSpc>
              <a:defRPr/>
            </a:pPr>
            <a:r>
              <a:rPr kumimoji="0" lang="en-US" b="0" i="0" u="none" strike="noStrike" kern="1200" cap="none" spc="0" normalizeH="0" baseline="0" noProof="0">
                <a:ln>
                  <a:noFill/>
                </a:ln>
                <a:solidFill>
                  <a:srgbClr val="1B1E29"/>
                </a:solidFill>
                <a:effectLst/>
                <a:uLnTx/>
                <a:uFillTx/>
                <a:latin typeface="Source Sans Pro" charset="0"/>
                <a:ea typeface="Source Sans Pro" charset="0"/>
              </a:rPr>
              <a:t>Include alien registration number and Country of Citizenship for all Lawful Permanent Resident owners </a:t>
            </a:r>
          </a:p>
          <a:p>
            <a:pPr>
              <a:lnSpc>
                <a:spcPct val="100000"/>
              </a:lnSpc>
              <a:defRPr/>
            </a:pPr>
            <a:r>
              <a:rPr lang="en-US">
                <a:solidFill>
                  <a:srgbClr val="1B1E29"/>
                </a:solidFill>
              </a:rPr>
              <a:t>Provide dates of birth for all direct and indirect owners and all guarantors </a:t>
            </a:r>
            <a:endParaRPr kumimoji="0" lang="en-US" b="0" i="0" u="none" strike="noStrike" kern="1200" cap="none" spc="0" normalizeH="0" baseline="0" noProof="0">
              <a:ln>
                <a:noFill/>
              </a:ln>
              <a:solidFill>
                <a:srgbClr val="1B1E29"/>
              </a:solidFill>
              <a:effectLst/>
              <a:uLnTx/>
              <a:uFillTx/>
              <a:latin typeface="Source Sans Pro" charset="0"/>
              <a:ea typeface="Source Sans Pro" charset="0"/>
            </a:endParaRPr>
          </a:p>
          <a:p>
            <a:pPr marL="0" indent="0">
              <a:lnSpc>
                <a:spcPct val="100000"/>
              </a:lnSpc>
              <a:buNone/>
              <a:defRPr/>
            </a:pPr>
            <a:r>
              <a:rPr kumimoji="0" lang="en-US" b="1" i="1" u="none" strike="noStrike" kern="1200" cap="none" spc="0" normalizeH="0" baseline="0" noProof="0">
                <a:ln>
                  <a:noFill/>
                </a:ln>
                <a:solidFill>
                  <a:srgbClr val="C00000"/>
                </a:solidFill>
                <a:effectLst/>
                <a:uLnTx/>
                <a:uFillTx/>
                <a:latin typeface="Source Sans Pro" charset="0"/>
                <a:ea typeface="Source Sans Pro" charset="0"/>
              </a:rPr>
              <a:t>Until the Forms </a:t>
            </a:r>
            <a:r>
              <a:rPr lang="en-US" b="1" i="1">
                <a:solidFill>
                  <a:srgbClr val="C00000"/>
                </a:solidFill>
              </a:rPr>
              <a:t>1919 and 1244 are </a:t>
            </a:r>
            <a:r>
              <a:rPr kumimoji="0" lang="en-US" b="1" i="1" u="none" strike="noStrike" kern="1200" cap="none" spc="0" normalizeH="0" baseline="0" noProof="0">
                <a:ln>
                  <a:noFill/>
                </a:ln>
                <a:solidFill>
                  <a:srgbClr val="C00000"/>
                </a:solidFill>
                <a:effectLst/>
                <a:uLnTx/>
                <a:uFillTx/>
                <a:latin typeface="Source Sans Pro" charset="0"/>
                <a:ea typeface="Source Sans Pro" charset="0"/>
              </a:rPr>
              <a:t>updated, SBA Lenders must follow guidance in </a:t>
            </a:r>
            <a:r>
              <a:rPr kumimoji="0" lang="en-US" b="1" i="1" u="none" strike="noStrike" kern="1200" cap="none" spc="0" normalizeH="0" baseline="0" noProof="0">
                <a:ln>
                  <a:noFill/>
                </a:ln>
                <a:solidFill>
                  <a:srgbClr val="C00000"/>
                </a:solidFill>
                <a:effectLst/>
                <a:uLnTx/>
                <a:uFillTx/>
                <a:latin typeface="Source Sans Pro" charset="0"/>
                <a:ea typeface="Source Sans Pro" charset="0"/>
                <a:hlinkClick r:id="rId3">
                  <a:extLst>
                    <a:ext uri="{A12FA001-AC4F-418D-AE19-62706E023703}">
                      <ahyp:hlinkClr xmlns:ahyp="http://schemas.microsoft.com/office/drawing/2018/hyperlinkcolor" val="tx"/>
                    </a:ext>
                  </a:extLst>
                </a:hlinkClick>
              </a:rPr>
              <a:t>SBA Policy Notice 5000-865754</a:t>
            </a:r>
            <a:endParaRPr lang="en-US" sz="3000" b="1" i="1">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5619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1B6B-2ED9-B59F-59EF-6B0E2C2583F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49BBE-5D82-C151-3FAE-839028A666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B43BCCA9-A306-90F5-1B18-58E23F5A6D23}"/>
              </a:ext>
            </a:extLst>
          </p:cNvPr>
          <p:cNvSpPr>
            <a:spLocks noGrp="1"/>
          </p:cNvSpPr>
          <p:nvPr>
            <p:ph type="title"/>
          </p:nvPr>
        </p:nvSpPr>
        <p:spPr>
          <a:xfrm>
            <a:off x="838200" y="257240"/>
            <a:ext cx="10515600" cy="512633"/>
          </a:xfrm>
        </p:spPr>
        <p:txBody>
          <a:bodyPr>
            <a:noAutofit/>
          </a:bodyPr>
          <a:lstStyle/>
          <a:p>
            <a:r>
              <a:rPr lang="en-US"/>
              <a:t>Eligible vs Ineligible Persons</a:t>
            </a:r>
            <a:endParaRPr lang="en-US" i="1" cap="none">
              <a:solidFill>
                <a:schemeClr val="tx2"/>
              </a:solidFill>
            </a:endParaRPr>
          </a:p>
        </p:txBody>
      </p:sp>
      <p:grpSp>
        <p:nvGrpSpPr>
          <p:cNvPr id="3" name="Group 2" descr="Beneficial Owners Eligible:&#10;• Citizens born in an American territory&#10;• Generally, those born in an American territory are U.S. citizens &#10;• This includes but is not limited to the fifty U.S. states, the District of Columbia, Guam, Puerto Rico, the Commonwealth of the Northern Mariana Islands, and the U.S. Virgin Islands, but does not include outlying possessions of the United States&#10;• People born in American Samoa and Swains Island are considered U.S. Nationals at birth but are not automatically U.S. citizens. 8 U.S.C. § 1408 and 8 U.S.C. § 1101(a)(29)&#10;• When making a loan to a business owned by a non-citizen U.S. National, the SBA Lender must collect and retain evidence of the person’s status as a U.S. National (e.g., birth certificate or passport) and must enter the U.S. National’s Social Security Number on the application and into E-Tran. &#10;• Businesses owned by Naturalized Citizens &#10;Businesses owned by Lawful Permanent Residents (LPRs)  &#10;Beneficial Owners Ineligible:&#10;• Ineligible persons include, but are not limited to:&#10;• Foreign nationals &#10;• Those granted asylum&#10;• Refugees &#10;• Visa holders&#10;• Nonimmigrant aliens under 8 U.S.C. § 1101(a)(15)&#10;• Those under Deferred Action for Childhood Arrivals (DACA)&#10;• Undocumented aliens who are in the U.S. illegally&#10;">
            <a:extLst>
              <a:ext uri="{FF2B5EF4-FFF2-40B4-BE49-F238E27FC236}">
                <a16:creationId xmlns:a16="http://schemas.microsoft.com/office/drawing/2014/main" id="{1A39B94A-665F-36FE-F6D4-B831ABF9FA46}"/>
              </a:ext>
            </a:extLst>
          </p:cNvPr>
          <p:cNvGrpSpPr/>
          <p:nvPr/>
        </p:nvGrpSpPr>
        <p:grpSpPr>
          <a:xfrm>
            <a:off x="667325" y="813061"/>
            <a:ext cx="10857349" cy="5727393"/>
            <a:chOff x="581025" y="1497106"/>
            <a:chExt cx="10857349" cy="4807579"/>
          </a:xfrm>
        </p:grpSpPr>
        <p:sp>
          <p:nvSpPr>
            <p:cNvPr id="6" name="Freeform: Shape 5">
              <a:extLst>
                <a:ext uri="{FF2B5EF4-FFF2-40B4-BE49-F238E27FC236}">
                  <a16:creationId xmlns:a16="http://schemas.microsoft.com/office/drawing/2014/main" id="{D2695735-5B17-3636-39AE-56150CEEA17E}"/>
                </a:ext>
              </a:extLst>
            </p:cNvPr>
            <p:cNvSpPr/>
            <p:nvPr/>
          </p:nvSpPr>
          <p:spPr>
            <a:xfrm>
              <a:off x="581025" y="1497106"/>
              <a:ext cx="5261689" cy="430306"/>
            </a:xfrm>
            <a:custGeom>
              <a:avLst/>
              <a:gdLst>
                <a:gd name="connsiteX0" fmla="*/ 0 w 5154131"/>
                <a:gd name="connsiteY0" fmla="*/ 0 h 771418"/>
                <a:gd name="connsiteX1" fmla="*/ 5154131 w 5154131"/>
                <a:gd name="connsiteY1" fmla="*/ 0 h 771418"/>
                <a:gd name="connsiteX2" fmla="*/ 5154131 w 5154131"/>
                <a:gd name="connsiteY2" fmla="*/ 771418 h 771418"/>
                <a:gd name="connsiteX3" fmla="*/ 0 w 5154131"/>
                <a:gd name="connsiteY3" fmla="*/ 771418 h 771418"/>
                <a:gd name="connsiteX4" fmla="*/ 0 w 5154131"/>
                <a:gd name="connsiteY4" fmla="*/ 0 h 77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131" h="771418">
                  <a:moveTo>
                    <a:pt x="0" y="0"/>
                  </a:moveTo>
                  <a:lnTo>
                    <a:pt x="5154131" y="0"/>
                  </a:lnTo>
                  <a:lnTo>
                    <a:pt x="5154131" y="771418"/>
                  </a:lnTo>
                  <a:lnTo>
                    <a:pt x="0" y="771418"/>
                  </a:lnTo>
                  <a:lnTo>
                    <a:pt x="0" y="0"/>
                  </a:lnTo>
                  <a:close/>
                </a:path>
              </a:pathLst>
            </a:cu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rPr>
                <a:t>Eligible Persons</a:t>
              </a:r>
            </a:p>
          </p:txBody>
        </p:sp>
        <p:sp>
          <p:nvSpPr>
            <p:cNvPr id="7" name="Freeform: Shape 6">
              <a:extLst>
                <a:ext uri="{FF2B5EF4-FFF2-40B4-BE49-F238E27FC236}">
                  <a16:creationId xmlns:a16="http://schemas.microsoft.com/office/drawing/2014/main" id="{ADCE8355-C152-0FF2-60A7-4B2D01F1EC52}"/>
                </a:ext>
              </a:extLst>
            </p:cNvPr>
            <p:cNvSpPr/>
            <p:nvPr/>
          </p:nvSpPr>
          <p:spPr>
            <a:xfrm>
              <a:off x="581078" y="1927412"/>
              <a:ext cx="5261636" cy="4377273"/>
            </a:xfrm>
            <a:custGeom>
              <a:avLst/>
              <a:gdLst>
                <a:gd name="connsiteX0" fmla="*/ 0 w 5154131"/>
                <a:gd name="connsiteY0" fmla="*/ 0 h 4120335"/>
                <a:gd name="connsiteX1" fmla="*/ 5154131 w 5154131"/>
                <a:gd name="connsiteY1" fmla="*/ 0 h 4120335"/>
                <a:gd name="connsiteX2" fmla="*/ 5154131 w 5154131"/>
                <a:gd name="connsiteY2" fmla="*/ 4120335 h 4120335"/>
                <a:gd name="connsiteX3" fmla="*/ 0 w 5154131"/>
                <a:gd name="connsiteY3" fmla="*/ 4120335 h 4120335"/>
                <a:gd name="connsiteX4" fmla="*/ 0 w 5154131"/>
                <a:gd name="connsiteY4" fmla="*/ 0 h 41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131" h="4120335">
                  <a:moveTo>
                    <a:pt x="0" y="0"/>
                  </a:moveTo>
                  <a:lnTo>
                    <a:pt x="5154131" y="0"/>
                  </a:lnTo>
                  <a:lnTo>
                    <a:pt x="5154131" y="4120335"/>
                  </a:lnTo>
                  <a:lnTo>
                    <a:pt x="0" y="4120335"/>
                  </a:lnTo>
                  <a:lnTo>
                    <a:pt x="0" y="0"/>
                  </a:lnTo>
                  <a:close/>
                </a:path>
              </a:pathLst>
            </a:custGeom>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U.S. Citizens: </a:t>
              </a: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Citizens born in an American territory</a:t>
              </a:r>
            </a:p>
            <a:p>
              <a:pPr marL="228600" marR="0" lvl="2" indent="-114300" algn="l" defTabSz="622300" rtl="0" eaLnBrk="1" fontAlgn="auto" latinLnBrk="0" hangingPunct="1">
                <a:lnSpc>
                  <a:spcPct val="10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Generally, those born in an American territory are U.S. citizens </a:t>
              </a:r>
            </a:p>
            <a:p>
              <a:pPr marL="228600" marR="0" lvl="2" indent="-114300" algn="l" defTabSz="62230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Includes but is not limited to the 50 U.S. states, the District of Columbia, Guam, Puerto Rico, the Commonwealth of the Northern Mariana Islands, and the U.S. Virgin Islands, but does not include outlying possessions of the United States</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US Nationals: </a:t>
              </a: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People born in American Samoa and Swains Island are considered U.S. Nationals at birth but are not automatically U.S. citizens. 8 U.S.C. § 1408 and 8 U.S.C. § 1101(a)(29)</a:t>
              </a:r>
            </a:p>
            <a:p>
              <a:pPr marL="228600" marR="0" lvl="2" indent="-114300" algn="l" defTabSz="62230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When making a loan to a business owned by a non-citizen U.S. National, the SBA Lender must collect and retain evidence of the person’s status as a U.S. National (e.g., birth certificate or passport) and must enter the U.S. National’s Social Security Number on the application and into E-Tran </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Naturalized Citizens: </a:t>
              </a: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Foreign-born persons who become U.S. Citizens </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Lawful Permanent Residents (LPRs): </a:t>
              </a: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Commonly referred to as “green card holders”</a:t>
              </a:r>
            </a:p>
          </p:txBody>
        </p:sp>
        <p:sp>
          <p:nvSpPr>
            <p:cNvPr id="8" name="Freeform: Shape 7">
              <a:extLst>
                <a:ext uri="{FF2B5EF4-FFF2-40B4-BE49-F238E27FC236}">
                  <a16:creationId xmlns:a16="http://schemas.microsoft.com/office/drawing/2014/main" id="{99E791FA-1441-C62A-2211-523F75EAE036}"/>
                </a:ext>
              </a:extLst>
            </p:cNvPr>
            <p:cNvSpPr/>
            <p:nvPr/>
          </p:nvSpPr>
          <p:spPr>
            <a:xfrm>
              <a:off x="6176737" y="1497107"/>
              <a:ext cx="5261636" cy="430305"/>
            </a:xfrm>
            <a:custGeom>
              <a:avLst/>
              <a:gdLst>
                <a:gd name="connsiteX0" fmla="*/ 0 w 5154131"/>
                <a:gd name="connsiteY0" fmla="*/ 0 h 761946"/>
                <a:gd name="connsiteX1" fmla="*/ 5154131 w 5154131"/>
                <a:gd name="connsiteY1" fmla="*/ 0 h 761946"/>
                <a:gd name="connsiteX2" fmla="*/ 5154131 w 5154131"/>
                <a:gd name="connsiteY2" fmla="*/ 761946 h 761946"/>
                <a:gd name="connsiteX3" fmla="*/ 0 w 5154131"/>
                <a:gd name="connsiteY3" fmla="*/ 761946 h 761946"/>
                <a:gd name="connsiteX4" fmla="*/ 0 w 5154131"/>
                <a:gd name="connsiteY4" fmla="*/ 0 h 76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131" h="761946">
                  <a:moveTo>
                    <a:pt x="0" y="0"/>
                  </a:moveTo>
                  <a:lnTo>
                    <a:pt x="5154131" y="0"/>
                  </a:lnTo>
                  <a:lnTo>
                    <a:pt x="5154131" y="761946"/>
                  </a:lnTo>
                  <a:lnTo>
                    <a:pt x="0" y="761946"/>
                  </a:lnTo>
                  <a:lnTo>
                    <a:pt x="0" y="0"/>
                  </a:lnTo>
                  <a:close/>
                </a:path>
              </a:pathLst>
            </a:cu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rPr>
                <a:t>Ineligible Persons</a:t>
              </a:r>
            </a:p>
          </p:txBody>
        </p:sp>
        <p:sp>
          <p:nvSpPr>
            <p:cNvPr id="9" name="Freeform: Shape 8">
              <a:extLst>
                <a:ext uri="{FF2B5EF4-FFF2-40B4-BE49-F238E27FC236}">
                  <a16:creationId xmlns:a16="http://schemas.microsoft.com/office/drawing/2014/main" id="{3AA1707F-1515-A1F0-F542-423847BA23B2}"/>
                </a:ext>
              </a:extLst>
            </p:cNvPr>
            <p:cNvSpPr/>
            <p:nvPr/>
          </p:nvSpPr>
          <p:spPr>
            <a:xfrm>
              <a:off x="6176738" y="1927412"/>
              <a:ext cx="5261636" cy="4377273"/>
            </a:xfrm>
            <a:custGeom>
              <a:avLst/>
              <a:gdLst>
                <a:gd name="connsiteX0" fmla="*/ 0 w 5154131"/>
                <a:gd name="connsiteY0" fmla="*/ 0 h 4003223"/>
                <a:gd name="connsiteX1" fmla="*/ 5154131 w 5154131"/>
                <a:gd name="connsiteY1" fmla="*/ 0 h 4003223"/>
                <a:gd name="connsiteX2" fmla="*/ 5154131 w 5154131"/>
                <a:gd name="connsiteY2" fmla="*/ 4003223 h 4003223"/>
                <a:gd name="connsiteX3" fmla="*/ 0 w 5154131"/>
                <a:gd name="connsiteY3" fmla="*/ 4003223 h 4003223"/>
                <a:gd name="connsiteX4" fmla="*/ 0 w 5154131"/>
                <a:gd name="connsiteY4" fmla="*/ 0 h 40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131" h="4003223">
                  <a:moveTo>
                    <a:pt x="0" y="0"/>
                  </a:moveTo>
                  <a:lnTo>
                    <a:pt x="5154131" y="0"/>
                  </a:lnTo>
                  <a:lnTo>
                    <a:pt x="5154131" y="4003223"/>
                  </a:lnTo>
                  <a:lnTo>
                    <a:pt x="0" y="4003223"/>
                  </a:lnTo>
                  <a:lnTo>
                    <a:pt x="0" y="0"/>
                  </a:lnTo>
                  <a:close/>
                </a:path>
              </a:pathLst>
            </a:custGeom>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marR="0" lvl="1" indent="-228600" algn="l" defTabSz="8890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Ineligible persons include, but are not limited to:</a:t>
              </a: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Foreign nationals </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Those granted asylum</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Refugees </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Visa holders</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Nonimmigrant aliens under 8 U.S.C. § 1101(a)(15)</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Those under Deferred Action for Childhood Arrivals (DACA)</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a:p>
              <a:pPr marL="342900" marR="0" lvl="2" indent="-171450" algn="l" defTabSz="800100" rtl="0" eaLnBrk="1" fontAlgn="auto" latinLnBrk="0" hangingPunct="1">
                <a:lnSpc>
                  <a:spcPct val="10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rPr>
                <a:t>Undocumented aliens who are in the U.S. illegally (Illegal aliens)</a:t>
              </a:r>
              <a:endParaRPr kumimoji="0" lang="en-US" sz="1800" b="1" i="0" u="none" strike="noStrike" kern="1200" cap="none" spc="0" normalizeH="0" baseline="0" noProof="0">
                <a:ln>
                  <a:noFill/>
                </a:ln>
                <a:solidFill>
                  <a:srgbClr val="1B1E29">
                    <a:hueOff val="0"/>
                    <a:satOff val="0"/>
                    <a:lumOff val="0"/>
                    <a:alphaOff val="0"/>
                  </a:srgbClr>
                </a:solidFill>
                <a:effectLst/>
                <a:uLnTx/>
                <a:uFillTx/>
                <a:latin typeface="Source Sans Pro" panose="020B0503030403020204" pitchFamily="34" charset="0"/>
                <a:ea typeface="Source Sans Pro" panose="020B0503030403020204" pitchFamily="34" charset="0"/>
                <a:cs typeface="+mn-cs"/>
              </a:endParaRPr>
            </a:p>
          </p:txBody>
        </p:sp>
      </p:grpSp>
    </p:spTree>
    <p:extLst>
      <p:ext uri="{BB962C8B-B14F-4D97-AF65-F5344CB8AC3E}">
        <p14:creationId xmlns:p14="http://schemas.microsoft.com/office/powerpoint/2010/main" val="321005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76C2-6082-6E5A-DEFF-0937C65711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5519F9-7BBF-6E1F-0D2E-C93167E852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CE0695B-29A1-0909-ACE0-1A4BB1BD51FB}"/>
              </a:ext>
            </a:extLst>
          </p:cNvPr>
          <p:cNvSpPr>
            <a:spLocks noGrp="1"/>
          </p:cNvSpPr>
          <p:nvPr>
            <p:ph type="title"/>
          </p:nvPr>
        </p:nvSpPr>
        <p:spPr>
          <a:xfrm>
            <a:off x="587829" y="298574"/>
            <a:ext cx="11016342" cy="601311"/>
          </a:xfrm>
        </p:spPr>
        <p:txBody>
          <a:bodyPr>
            <a:normAutofit fontScale="90000"/>
          </a:bodyPr>
          <a:lstStyle/>
          <a:p>
            <a:pPr>
              <a:lnSpc>
                <a:spcPct val="100000"/>
              </a:lnSpc>
            </a:pPr>
            <a:r>
              <a:rPr lang="en-US" sz="4000" spc="0"/>
              <a:t>6-Month Lookback &amp; Citizenship Requirements</a:t>
            </a:r>
            <a:endParaRPr lang="en-US" spc="0"/>
          </a:p>
        </p:txBody>
      </p:sp>
      <p:sp>
        <p:nvSpPr>
          <p:cNvPr id="3" name="Content Placeholder 2">
            <a:extLst>
              <a:ext uri="{FF2B5EF4-FFF2-40B4-BE49-F238E27FC236}">
                <a16:creationId xmlns:a16="http://schemas.microsoft.com/office/drawing/2014/main" id="{16B27E5B-8930-DFB4-125D-EF2E2F45A44F}"/>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Six-month lookback applies to Associates as defined in 13 CFR § </a:t>
            </a: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hlinkClick r:id="rId3"/>
              </a:rPr>
              <a:t>120.10</a:t>
            </a:r>
            <a:endPar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r>
              <a:rPr lang="en-US" sz="2400">
                <a:solidFill>
                  <a:srgbClr val="1B1E29"/>
                </a:solidFill>
                <a:latin typeface="Source Sans Pro" panose="020B0503030403020204" pitchFamily="34" charset="0"/>
                <a:ea typeface="Source Sans Pro" panose="020B0503030403020204" pitchFamily="34" charset="0"/>
              </a:rPr>
              <a:t>Business is ineligible if any Associate, commencing 6 months before date of issuance of SBA loan number, is an Ineligible Person</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Exceptions: </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An Ineligible Person who is an </a:t>
            </a:r>
            <a:r>
              <a:rPr kumimoji="0" lang="en-US" sz="24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Associate</a:t>
            </a: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may completely divest their ownership interest prior to issuance of the SBA loan number and must sever all relationships with </a:t>
            </a:r>
            <a:r>
              <a:rPr kumimoji="0" lang="en-US" sz="2400" i="0" u="none" strike="noStrike" kern="1200" cap="none" spc="0" normalizeH="0" baseline="0" noProof="0" err="1">
                <a:ln>
                  <a:noFill/>
                </a:ln>
                <a:solidFill>
                  <a:srgbClr val="1B1E29"/>
                </a:solidFill>
                <a:effectLst/>
                <a:uLnTx/>
                <a:uFillTx/>
                <a:latin typeface="Source Sans Pro" panose="020B0503030403020204" pitchFamily="34" charset="0"/>
                <a:ea typeface="Source Sans Pro" panose="020B0503030403020204" pitchFamily="34" charset="0"/>
              </a:rPr>
              <a:t>th</a:t>
            </a:r>
            <a:r>
              <a:rPr lang="en-US" sz="2400">
                <a:solidFill>
                  <a:srgbClr val="1B1E29"/>
                </a:solidFill>
                <a:latin typeface="Source Sans Pro" panose="020B0503030403020204" pitchFamily="34" charset="0"/>
                <a:ea typeface="Source Sans Pro" panose="020B0503030403020204" pitchFamily="34" charset="0"/>
              </a:rPr>
              <a:t>e Applicant (may not be an employee for the life of the 7(a) loan)</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An Ineligible Person who is a direct or indirect owner but who is </a:t>
            </a:r>
            <a:r>
              <a:rPr kumimoji="0" lang="en-US" sz="24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not</a:t>
            </a: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an Associate may completely divest their ownership prior to issuance of the SBA loan number. </a:t>
            </a:r>
            <a:r>
              <a:rPr lang="en-US" sz="2400">
                <a:solidFill>
                  <a:srgbClr val="1B1E29"/>
                </a:solidFill>
                <a:latin typeface="Source Sans Pro" panose="020B0503030403020204" pitchFamily="34" charset="0"/>
                <a:ea typeface="Source Sans Pro" panose="020B0503030403020204" pitchFamily="34" charset="0"/>
              </a:rPr>
              <a:t>May not be a Key Employee as defined by 13 CFR § 120.10 for the life of the loan but may be a regular employee</a:t>
            </a:r>
            <a:endPar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0">
              <a:lnSpc>
                <a:spcPct val="100000"/>
              </a:lnSpc>
              <a:spcBef>
                <a:spcPts val="1000"/>
              </a:spcBef>
              <a:spcAft>
                <a:spcPts val="0"/>
              </a:spcAft>
              <a:buClrTx/>
              <a:buSzTx/>
              <a:buNone/>
              <a:tabLst/>
              <a:defRPr/>
            </a:pPr>
            <a:endParaRPr lang="en-US" sz="2400" i="1">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2411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B0AC-A9B4-FA32-4DCF-0AAC9CED69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EBC6EB-6E89-8679-A329-90A75B792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2E256D52-B25D-5D94-BF7B-DD73B6451DF2}"/>
              </a:ext>
            </a:extLst>
          </p:cNvPr>
          <p:cNvSpPr>
            <a:spLocks noGrp="1"/>
          </p:cNvSpPr>
          <p:nvPr>
            <p:ph type="title"/>
          </p:nvPr>
        </p:nvSpPr>
        <p:spPr>
          <a:xfrm>
            <a:off x="587829" y="298574"/>
            <a:ext cx="11016342" cy="601311"/>
          </a:xfrm>
        </p:spPr>
        <p:txBody>
          <a:bodyPr>
            <a:normAutofit fontScale="90000"/>
          </a:bodyPr>
          <a:lstStyle/>
          <a:p>
            <a:pPr>
              <a:lnSpc>
                <a:spcPct val="100000"/>
              </a:lnSpc>
            </a:pPr>
            <a:r>
              <a:rPr lang="en-US" sz="4000" spc="0"/>
              <a:t>Guarantors and Citizenship Requirements</a:t>
            </a:r>
            <a:endParaRPr lang="en-US" spc="0"/>
          </a:p>
        </p:txBody>
      </p:sp>
      <p:sp>
        <p:nvSpPr>
          <p:cNvPr id="3" name="Content Placeholder 2">
            <a:extLst>
              <a:ext uri="{FF2B5EF4-FFF2-40B4-BE49-F238E27FC236}">
                <a16:creationId xmlns:a16="http://schemas.microsoft.com/office/drawing/2014/main" id="{58F7C07D-0B02-D003-4E6B-35E424B5E314}"/>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Direct and indirect owners of guarantors (including Supplemental Guarantors and including the OC for an EPC/OC) must be U.S Citizen, U.S. National or LPR</a:t>
            </a:r>
          </a:p>
          <a:p>
            <a:pPr marL="0" marR="0" lvl="0" indent="0" algn="l" defTabSz="914400" rtl="0" eaLnBrk="1" fontAlgn="auto" latinLnBrk="0" hangingPunct="0">
              <a:lnSpc>
                <a:spcPct val="100000"/>
              </a:lnSpc>
              <a:spcBef>
                <a:spcPts val="1000"/>
              </a:spcBef>
              <a:spcAft>
                <a:spcPts val="0"/>
              </a:spcAft>
              <a:buClrTx/>
              <a:buSzTx/>
              <a:buNone/>
              <a:tabLst/>
              <a:defRPr/>
            </a:pPr>
            <a:r>
              <a:rPr lang="en-US" sz="2400">
                <a:solidFill>
                  <a:srgbClr val="1B1E29"/>
                </a:solidFill>
                <a:latin typeface="Source Sans Pro" panose="020B0503030403020204" pitchFamily="34" charset="0"/>
                <a:ea typeface="Source Sans Pro" panose="020B0503030403020204" pitchFamily="34" charset="0"/>
              </a:rPr>
              <a:t>If LPR, must go through the verification process</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Exception: Limited Guarantors that are providing a limited guaranty to support the pledge of jointly held required collateral</a:t>
            </a:r>
          </a:p>
          <a:p>
            <a:pPr hangingPunct="0">
              <a:lnSpc>
                <a:spcPct val="100000"/>
              </a:lnSpc>
              <a:defRPr/>
            </a:pPr>
            <a:r>
              <a:rPr lang="en-US" sz="2400">
                <a:solidFill>
                  <a:srgbClr val="1B1E29"/>
                </a:solidFill>
                <a:latin typeface="Source Sans Pro" panose="020B0503030403020204" pitchFamily="34" charset="0"/>
                <a:ea typeface="Source Sans Pro" panose="020B0503030403020204" pitchFamily="34" charset="0"/>
              </a:rPr>
              <a:t>Illegal aliens may not be a limited guarantor</a:t>
            </a:r>
          </a:p>
          <a:p>
            <a:pPr hangingPunct="0">
              <a:lnSpc>
                <a:spcPct val="100000"/>
              </a:lnSpc>
              <a:defRPr/>
            </a:pPr>
            <a:r>
              <a:rPr kumimoji="0" lang="en-US" sz="24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 does not have to verify citizenship/LPR status of a limited guarantor</a:t>
            </a:r>
          </a:p>
          <a:p>
            <a:pPr marL="0" marR="0" lvl="0" indent="0" algn="l" defTabSz="914400" rtl="0" eaLnBrk="1" fontAlgn="auto" latinLnBrk="0" hangingPunct="0">
              <a:lnSpc>
                <a:spcPct val="100000"/>
              </a:lnSpc>
              <a:spcBef>
                <a:spcPts val="1000"/>
              </a:spcBef>
              <a:spcAft>
                <a:spcPts val="0"/>
              </a:spcAft>
              <a:buClrTx/>
              <a:buSzTx/>
              <a:buNone/>
              <a:tabLst/>
              <a:defRPr/>
            </a:pPr>
            <a:endParaRPr lang="en-US" sz="2400" i="1">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5268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FF254-94DA-13F3-FA31-63F63C4EEB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A00675-3F63-6D50-6097-CBC9EFB41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9CF37315-F305-45BB-93D6-F679C0FADC50}"/>
              </a:ext>
            </a:extLst>
          </p:cNvPr>
          <p:cNvSpPr>
            <a:spLocks noGrp="1"/>
          </p:cNvSpPr>
          <p:nvPr>
            <p:ph type="title"/>
          </p:nvPr>
        </p:nvSpPr>
        <p:spPr>
          <a:xfrm>
            <a:off x="587829" y="298575"/>
            <a:ext cx="11016342" cy="1193339"/>
          </a:xfrm>
        </p:spPr>
        <p:txBody>
          <a:bodyPr>
            <a:normAutofit fontScale="90000"/>
          </a:bodyPr>
          <a:lstStyle/>
          <a:p>
            <a:pPr>
              <a:lnSpc>
                <a:spcPct val="100000"/>
              </a:lnSpc>
            </a:pPr>
            <a:r>
              <a:rPr lang="en-US" sz="4000" spc="0">
                <a:latin typeface="Source Sans Pro"/>
                <a:ea typeface="Source Sans Pro"/>
              </a:rPr>
              <a:t>Date of Birth Requirement   </a:t>
            </a:r>
            <a:br>
              <a:rPr lang="en-US" sz="4000" spc="0"/>
            </a:br>
            <a:br>
              <a:rPr lang="en-US" sz="4000" b="1" spc="0"/>
            </a:br>
            <a:br>
              <a:rPr lang="en-US" sz="4000" b="1" spc="0"/>
            </a:br>
            <a:br>
              <a:rPr lang="en-US" sz="3600" b="1" spc="0"/>
            </a:br>
            <a:endParaRPr lang="en-US" spc="0"/>
          </a:p>
        </p:txBody>
      </p:sp>
      <p:sp>
        <p:nvSpPr>
          <p:cNvPr id="3" name="Content Placeholder 2">
            <a:extLst>
              <a:ext uri="{FF2B5EF4-FFF2-40B4-BE49-F238E27FC236}">
                <a16:creationId xmlns:a16="http://schemas.microsoft.com/office/drawing/2014/main" id="{DF588240-F022-FA36-3A3F-47E14E567F05}"/>
              </a:ext>
            </a:extLst>
          </p:cNvPr>
          <p:cNvSpPr>
            <a:spLocks noGrp="1"/>
          </p:cNvSpPr>
          <p:nvPr>
            <p:ph idx="1"/>
          </p:nvPr>
        </p:nvSpPr>
        <p:spPr>
          <a:xfrm>
            <a:off x="587828" y="1241131"/>
            <a:ext cx="11016341" cy="5067509"/>
          </a:xfrm>
        </p:spPr>
        <p:txBody>
          <a:bodyPr vert="horz" lIns="91440" tIns="45720" rIns="91440" bIns="45720" rtlCol="0" anchor="t">
            <a:noAutofit/>
          </a:bodyPr>
          <a:lstStyle/>
          <a:p>
            <a:pPr marL="0" indent="0">
              <a:lnSpc>
                <a:spcPct val="100000"/>
              </a:lnSpc>
              <a:buNone/>
            </a:pPr>
            <a:r>
              <a:rPr lang="en-US" b="1" i="1">
                <a:solidFill>
                  <a:srgbClr val="C00000"/>
                </a:solidFill>
              </a:rPr>
              <a:t>New and Important!</a:t>
            </a:r>
          </a:p>
          <a:p>
            <a:pPr marL="0" indent="0">
              <a:lnSpc>
                <a:spcPct val="100000"/>
              </a:lnSpc>
              <a:buNone/>
            </a:pPr>
            <a:r>
              <a:rPr lang="en-US" b="1" spc="0">
                <a:latin typeface="Source Sans Pro"/>
                <a:ea typeface="Source Sans Pro"/>
              </a:rPr>
              <a:t>Requirement to Provide Owner Date of Birth in E-Tran </a:t>
            </a:r>
          </a:p>
          <a:p>
            <a:pPr marL="0" indent="0">
              <a:lnSpc>
                <a:spcPct val="100000"/>
              </a:lnSpc>
              <a:buNone/>
            </a:pPr>
            <a:r>
              <a:rPr lang="en-US" b="1" spc="0">
                <a:latin typeface="Source Sans Pro"/>
                <a:ea typeface="Source Sans Pro"/>
              </a:rPr>
              <a:t>SBA Procedural Notice </a:t>
            </a:r>
            <a:r>
              <a:rPr lang="en-US" b="1" spc="0">
                <a:latin typeface="Source Sans Pro"/>
                <a:ea typeface="Source Sans Pro"/>
                <a:hlinkClick r:id="rId3"/>
              </a:rPr>
              <a:t>5000-866498</a:t>
            </a:r>
            <a:endParaRPr lang="en-US" b="1">
              <a:latin typeface="Source Sans Pro"/>
              <a:ea typeface="Source Sans Pro"/>
            </a:endParaRPr>
          </a:p>
          <a:p>
            <a:r>
              <a:rPr lang="en-US">
                <a:latin typeface="Source Sans Pro"/>
                <a:ea typeface="Source Sans Pro"/>
              </a:rPr>
              <a:t>Effective 3/27/2025, date of birth must be included for </a:t>
            </a:r>
            <a:r>
              <a:rPr lang="en-US" b="1">
                <a:latin typeface="Source Sans Pro"/>
                <a:ea typeface="Source Sans Pro"/>
              </a:rPr>
              <a:t>all</a:t>
            </a:r>
            <a:r>
              <a:rPr lang="en-US">
                <a:latin typeface="Source Sans Pro"/>
                <a:ea typeface="Source Sans Pro"/>
              </a:rPr>
              <a:t> owners</a:t>
            </a:r>
            <a:endParaRPr lang="en-US"/>
          </a:p>
          <a:p>
            <a:pPr>
              <a:lnSpc>
                <a:spcPct val="100000"/>
              </a:lnSpc>
            </a:pPr>
            <a:r>
              <a:rPr lang="en-US">
                <a:latin typeface="Source Sans Pro"/>
                <a:ea typeface="Source Sans Pro"/>
              </a:rPr>
              <a:t>SBA Borrower Application Forms for the 7(a) and 504 loan programs are being updated with date of birth fields for all direct &amp; indirect owners </a:t>
            </a:r>
            <a:endParaRPr lang="en-US"/>
          </a:p>
          <a:p>
            <a:pPr>
              <a:lnSpc>
                <a:spcPct val="100000"/>
              </a:lnSpc>
            </a:pPr>
            <a:r>
              <a:rPr lang="en-US">
                <a:latin typeface="Source Sans Pro"/>
                <a:ea typeface="Source Sans Pro"/>
              </a:rPr>
              <a:t>Until the 7(a) and 504 application forms can be updated, as part of the loan application, SBA Lenders must collect and retain this information</a:t>
            </a:r>
          </a:p>
          <a:p>
            <a:pPr>
              <a:lnSpc>
                <a:spcPct val="100000"/>
              </a:lnSpc>
            </a:pPr>
            <a:r>
              <a:rPr lang="en-US">
                <a:latin typeface="Source Sans Pro"/>
                <a:ea typeface="Source Sans Pro"/>
              </a:rPr>
              <a:t>For entity owners, use date of formation of the entity</a:t>
            </a:r>
          </a:p>
          <a:p>
            <a:pPr>
              <a:lnSpc>
                <a:spcPct val="100000"/>
              </a:lnSpc>
            </a:pPr>
            <a:endParaRPr lang="en-US" sz="2200">
              <a:latin typeface="Source Sans Pro"/>
              <a:ea typeface="Source Sans Pro"/>
            </a:endParaRPr>
          </a:p>
          <a:p>
            <a:pPr hangingPunct="0">
              <a:lnSpc>
                <a:spcPct val="100000"/>
              </a:lnSpc>
            </a:pPr>
            <a:endParaRPr lang="en-US" sz="22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92730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F0C6-1C18-C1B0-C55D-F577AED6CB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3CE13-DDA0-3058-706D-68DF6BE53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46DBFBE9-ACD6-23D0-3A4A-89C54D9B05AF}"/>
              </a:ext>
            </a:extLst>
          </p:cNvPr>
          <p:cNvSpPr>
            <a:spLocks noGrp="1"/>
          </p:cNvSpPr>
          <p:nvPr>
            <p:ph type="title"/>
          </p:nvPr>
        </p:nvSpPr>
        <p:spPr>
          <a:xfrm>
            <a:off x="587829" y="298574"/>
            <a:ext cx="11016342" cy="720929"/>
          </a:xfrm>
        </p:spPr>
        <p:txBody>
          <a:bodyPr>
            <a:normAutofit/>
          </a:bodyPr>
          <a:lstStyle/>
          <a:p>
            <a:pPr>
              <a:lnSpc>
                <a:spcPct val="100000"/>
              </a:lnSpc>
            </a:pPr>
            <a:r>
              <a:rPr lang="en-US" sz="4000" spc="0"/>
              <a:t>Ineligible Persons and Illegal Aliens</a:t>
            </a:r>
            <a:endParaRPr lang="en-US" spc="0"/>
          </a:p>
        </p:txBody>
      </p:sp>
      <p:sp>
        <p:nvSpPr>
          <p:cNvPr id="3" name="Content Placeholder 2">
            <a:extLst>
              <a:ext uri="{FF2B5EF4-FFF2-40B4-BE49-F238E27FC236}">
                <a16:creationId xmlns:a16="http://schemas.microsoft.com/office/drawing/2014/main" id="{2AE19637-0ABA-8B9A-53A0-F46CAAEA8988}"/>
              </a:ext>
            </a:extLst>
          </p:cNvPr>
          <p:cNvSpPr>
            <a:spLocks noGrp="1"/>
          </p:cNvSpPr>
          <p:nvPr>
            <p:ph idx="1"/>
          </p:nvPr>
        </p:nvSpPr>
        <p:spPr>
          <a:xfrm>
            <a:off x="483477" y="1019503"/>
            <a:ext cx="11321736" cy="5539923"/>
          </a:xfrm>
        </p:spPr>
        <p:txBody>
          <a:bodyPr>
            <a:normAutofit fontScale="92500" lnSpcReduction="20000"/>
          </a:bodyPr>
          <a:lstStyle/>
          <a:p>
            <a:pPr marL="0" indent="0" hangingPunct="0">
              <a:lnSpc>
                <a:spcPct val="100000"/>
              </a:lnSpc>
              <a:buNone/>
            </a:pPr>
            <a:r>
              <a:rPr lang="en-US" sz="3200" b="1" i="1">
                <a:solidFill>
                  <a:srgbClr val="C00000"/>
                </a:solidFill>
              </a:rPr>
              <a:t>New and Important!</a:t>
            </a:r>
          </a:p>
          <a:p>
            <a:pPr marL="0" indent="0" hangingPunct="0">
              <a:lnSpc>
                <a:spcPct val="100000"/>
              </a:lnSpc>
              <a:buNone/>
            </a:pPr>
            <a:r>
              <a:rPr lang="en-US" sz="3000" b="1">
                <a:latin typeface="Source Sans Pro" panose="020B0503030403020204" pitchFamily="34" charset="0"/>
                <a:ea typeface="Source Sans Pro" panose="020B0503030403020204" pitchFamily="34" charset="0"/>
              </a:rPr>
              <a:t>Ch. 1, Para. F. Businesses Owned by Non-U.S. Citizens (pp. 27 – 31)</a:t>
            </a:r>
          </a:p>
          <a:p>
            <a:pPr hangingPunct="0">
              <a:lnSpc>
                <a:spcPct val="100000"/>
              </a:lnSpc>
            </a:pPr>
            <a:r>
              <a:rPr lang="en-US" b="1">
                <a:latin typeface="Source Sans Pro" panose="020B0503030403020204" pitchFamily="34" charset="0"/>
                <a:ea typeface="Source Sans Pro" panose="020B0503030403020204" pitchFamily="34" charset="0"/>
              </a:rPr>
              <a:t>Conditional LPR Status: </a:t>
            </a:r>
            <a:r>
              <a:rPr lang="en-US" b="1">
                <a:solidFill>
                  <a:srgbClr val="C00000"/>
                </a:solidFill>
                <a:latin typeface="Source Sans Pro" panose="020B0503030403020204" pitchFamily="34" charset="0"/>
                <a:ea typeface="Source Sans Pro" panose="020B0503030403020204" pitchFamily="34" charset="0"/>
              </a:rPr>
              <a:t>Individuals with a 2-year Green Card are not eligible because a 2-year Green Card is a temporary “Conditional” Green Card</a:t>
            </a:r>
            <a:r>
              <a:rPr lang="en-US">
                <a:solidFill>
                  <a:srgbClr val="C00000"/>
                </a:solidFill>
                <a:latin typeface="Source Sans Pro" panose="020B0503030403020204" pitchFamily="34" charset="0"/>
                <a:ea typeface="Source Sans Pro" panose="020B0503030403020204" pitchFamily="34" charset="0"/>
              </a:rPr>
              <a:t> </a:t>
            </a:r>
            <a:r>
              <a:rPr lang="en-US" b="1">
                <a:solidFill>
                  <a:srgbClr val="C00000"/>
                </a:solidFill>
                <a:latin typeface="Source Sans Pro" panose="020B0503030403020204" pitchFamily="34" charset="0"/>
                <a:ea typeface="Source Sans Pro" panose="020B0503030403020204" pitchFamily="34" charset="0"/>
              </a:rPr>
              <a:t>and the individual must apply to have the conditional status removed </a:t>
            </a:r>
            <a:r>
              <a:rPr lang="en-US">
                <a:latin typeface="Source Sans Pro" panose="020B0503030403020204" pitchFamily="34" charset="0"/>
                <a:ea typeface="Source Sans Pro" panose="020B0503030403020204" pitchFamily="34" charset="0"/>
              </a:rPr>
              <a:t>(p. 29)</a:t>
            </a:r>
          </a:p>
          <a:p>
            <a:pPr hangingPunct="0">
              <a:lnSpc>
                <a:spcPct val="100000"/>
              </a:lnSpc>
            </a:pPr>
            <a:r>
              <a:rPr lang="en-US" b="1">
                <a:latin typeface="Source Sans Pro" panose="020B0503030403020204" pitchFamily="34" charset="0"/>
                <a:ea typeface="Source Sans Pro" panose="020B0503030403020204" pitchFamily="34" charset="0"/>
              </a:rPr>
              <a:t>Guarantors</a:t>
            </a:r>
            <a:r>
              <a:rPr lang="en-US">
                <a:latin typeface="Source Sans Pro" panose="020B0503030403020204" pitchFamily="34" charset="0"/>
                <a:ea typeface="Source Sans Pro" panose="020B0503030403020204" pitchFamily="34" charset="0"/>
              </a:rPr>
              <a:t>: Ineligible Persons are not eligible to be Guarantors, including Supplemental Guarantors (with a carveout for limited guarantors) (p.27)</a:t>
            </a:r>
          </a:p>
          <a:p>
            <a:pPr hangingPunct="0">
              <a:lnSpc>
                <a:spcPct val="100000"/>
              </a:lnSpc>
            </a:pPr>
            <a:r>
              <a:rPr lang="en-US" b="1">
                <a:latin typeface="Source Sans Pro" panose="020B0503030403020204" pitchFamily="34" charset="0"/>
                <a:ea typeface="Source Sans Pro" panose="020B0503030403020204" pitchFamily="34" charset="0"/>
              </a:rPr>
              <a:t>Employees</a:t>
            </a:r>
            <a:r>
              <a:rPr lang="en-US">
                <a:latin typeface="Source Sans Pro" panose="020B0503030403020204" pitchFamily="34" charset="0"/>
                <a:ea typeface="Source Sans Pro" panose="020B0503030403020204" pitchFamily="34" charset="0"/>
              </a:rPr>
              <a:t>: Illegal aliens may not be employees of the Borrower (Applies to illegal aliens, not to all types of Ineligible Persons) (pp. 27 - 28)</a:t>
            </a:r>
          </a:p>
          <a:p>
            <a:pPr hangingPunct="0">
              <a:lnSpc>
                <a:spcPct val="100000"/>
              </a:lnSpc>
            </a:pPr>
            <a:r>
              <a:rPr lang="en-US" b="1">
                <a:latin typeface="Source Sans Pro" panose="020B0503030403020204" pitchFamily="34" charset="0"/>
                <a:ea typeface="Source Sans Pro" panose="020B0503030403020204" pitchFamily="34" charset="0"/>
              </a:rPr>
              <a:t>Servicing</a:t>
            </a:r>
            <a:r>
              <a:rPr lang="en-US">
                <a:latin typeface="Source Sans Pro" panose="020B0503030403020204" pitchFamily="34" charset="0"/>
                <a:ea typeface="Source Sans Pro" panose="020B0503030403020204" pitchFamily="34" charset="0"/>
              </a:rPr>
              <a:t>: For servicing requests (e.g., substitution of an owner or guarantor) the new individual may not be an Ineligible Person (pp. 29 – 30)</a:t>
            </a:r>
          </a:p>
          <a:p>
            <a:pPr hangingPunct="0">
              <a:lnSpc>
                <a:spcPct val="100000"/>
              </a:lnSpc>
            </a:pPr>
            <a:r>
              <a:rPr lang="en-US" b="1">
                <a:latin typeface="Source Sans Pro" panose="020B0503030403020204" pitchFamily="34" charset="0"/>
                <a:ea typeface="Source Sans Pro" panose="020B0503030403020204" pitchFamily="34" charset="0"/>
              </a:rPr>
              <a:t>Reminder</a:t>
            </a:r>
            <a:r>
              <a:rPr lang="en-US">
                <a:latin typeface="Source Sans Pro" panose="020B0503030403020204" pitchFamily="34" charset="0"/>
                <a:ea typeface="Source Sans Pro" panose="020B0503030403020204" pitchFamily="34" charset="0"/>
              </a:rPr>
              <a:t>: For EPC/OC these rules apply to OCs regardless whether the OC is a co-borrower or guarantor</a:t>
            </a:r>
          </a:p>
          <a:p>
            <a:pPr hangingPunct="0">
              <a:lnSpc>
                <a:spcPct val="100000"/>
              </a:lnSpc>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6466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44BE-B018-77A0-6568-66087CFBDFF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1B2FD3-F1A4-9C4D-B487-24773AA30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50CE830E-B4AC-C38F-B9E0-F22FCC86A697}"/>
              </a:ext>
            </a:extLst>
          </p:cNvPr>
          <p:cNvSpPr>
            <a:spLocks noGrp="1"/>
          </p:cNvSpPr>
          <p:nvPr>
            <p:ph type="title"/>
          </p:nvPr>
        </p:nvSpPr>
        <p:spPr>
          <a:xfrm>
            <a:off x="587829" y="298575"/>
            <a:ext cx="11016342" cy="689863"/>
          </a:xfrm>
        </p:spPr>
        <p:txBody>
          <a:bodyPr>
            <a:normAutofit fontScale="90000"/>
          </a:bodyPr>
          <a:lstStyle/>
          <a:p>
            <a:pPr>
              <a:lnSpc>
                <a:spcPct val="100000"/>
              </a:lnSpc>
            </a:pPr>
            <a:r>
              <a:rPr lang="en-US" sz="4000" spc="0"/>
              <a:t>Documentation Requirements </a:t>
            </a:r>
            <a:br>
              <a:rPr lang="en-US" sz="4000" spc="0"/>
            </a:br>
            <a:br>
              <a:rPr lang="en-US" sz="4000" b="1" spc="0"/>
            </a:br>
            <a:br>
              <a:rPr lang="en-US" sz="4000" b="1" spc="0"/>
            </a:br>
            <a:br>
              <a:rPr lang="en-US" sz="3600" b="1" spc="0"/>
            </a:br>
            <a:endParaRPr lang="en-US" spc="0"/>
          </a:p>
        </p:txBody>
      </p:sp>
      <p:sp>
        <p:nvSpPr>
          <p:cNvPr id="3" name="Content Placeholder 2">
            <a:extLst>
              <a:ext uri="{FF2B5EF4-FFF2-40B4-BE49-F238E27FC236}">
                <a16:creationId xmlns:a16="http://schemas.microsoft.com/office/drawing/2014/main" id="{ED4386DA-3E81-06F2-4D7B-496030068A1E}"/>
              </a:ext>
            </a:extLst>
          </p:cNvPr>
          <p:cNvSpPr>
            <a:spLocks noGrp="1"/>
          </p:cNvSpPr>
          <p:nvPr>
            <p:ph idx="1"/>
          </p:nvPr>
        </p:nvSpPr>
        <p:spPr>
          <a:xfrm>
            <a:off x="627018" y="988438"/>
            <a:ext cx="11016342" cy="5570988"/>
          </a:xfrm>
        </p:spPr>
        <p:txBody>
          <a:bodyPr>
            <a:noAutofit/>
          </a:bodyPr>
          <a:lstStyle/>
          <a:p>
            <a:pPr marL="0" indent="0">
              <a:buNone/>
            </a:pPr>
            <a:r>
              <a:rPr lang="en-US" sz="2400" b="1" i="1">
                <a:solidFill>
                  <a:srgbClr val="C00000"/>
                </a:solidFill>
              </a:rPr>
              <a:t>New and Important!</a:t>
            </a:r>
          </a:p>
          <a:p>
            <a:pPr marL="0" indent="0">
              <a:buNone/>
            </a:pPr>
            <a:r>
              <a:rPr lang="en-US" sz="2400" b="1">
                <a:effectLst/>
                <a:latin typeface="Source Sans Pro" panose="020B0503030403020204" pitchFamily="34" charset="0"/>
                <a:ea typeface="Source Sans Pro" panose="020B0503030403020204" pitchFamily="34" charset="0"/>
                <a:cs typeface="Aptos" panose="020B0004020202020204" pitchFamily="34" charset="0"/>
              </a:rPr>
              <a:t>Ch. 1, Para. F.5.a.iii. Document Verification Request (pp. 30 – 31)</a:t>
            </a:r>
          </a:p>
          <a:p>
            <a:pPr marL="0" indent="0">
              <a:buNone/>
            </a:pPr>
            <a:r>
              <a:rPr lang="en-US" sz="2400">
                <a:effectLst/>
                <a:latin typeface="Source Sans Pro" panose="020B0503030403020204" pitchFamily="34" charset="0"/>
                <a:ea typeface="Source Sans Pro" panose="020B0503030403020204" pitchFamily="34" charset="0"/>
                <a:cs typeface="Aptos" panose="020B0004020202020204" pitchFamily="34" charset="0"/>
              </a:rPr>
              <a:t>SBA Lenders must request Document Verification from SLPC and upload into E-Tran:</a:t>
            </a:r>
            <a:endParaRPr lang="en-US" sz="2400">
              <a:latin typeface="Source Sans Pro" panose="020B0503030403020204" pitchFamily="34" charset="0"/>
              <a:ea typeface="Source Sans Pro" panose="020B0503030403020204" pitchFamily="34" charset="0"/>
              <a:cs typeface="Aptos" panose="020B0004020202020204" pitchFamily="34" charset="0"/>
            </a:endParaRPr>
          </a:p>
          <a:p>
            <a:r>
              <a:rPr lang="en-US" sz="2400">
                <a:effectLst/>
                <a:latin typeface="Source Sans Pro" panose="020B0503030403020204" pitchFamily="34" charset="0"/>
                <a:ea typeface="Source Sans Pro" panose="020B0503030403020204" pitchFamily="34" charset="0"/>
                <a:cs typeface="Aptos" panose="020B0004020202020204" pitchFamily="34" charset="0"/>
              </a:rPr>
              <a:t>Copy of the USCIS Form G-845. (</a:t>
            </a:r>
            <a:r>
              <a:rPr lang="en-US" sz="2400" u="sng">
                <a:solidFill>
                  <a:srgbClr val="0000FF"/>
                </a:solidFill>
                <a:effectLst/>
                <a:latin typeface="Source Sans Pro" panose="020B0503030403020204" pitchFamily="34" charset="0"/>
                <a:ea typeface="Source Sans Pro" panose="020B0503030403020204" pitchFamily="34" charset="0"/>
                <a:cs typeface="Aptos" panose="020B0004020202020204" pitchFamily="34" charset="0"/>
                <a:hlinkClick r:id="rId3"/>
              </a:rPr>
              <a:t>https://www.uscis.gov/g-845</a:t>
            </a:r>
            <a:r>
              <a:rPr lang="en-US" sz="2400" u="sng">
                <a:solidFill>
                  <a:srgbClr val="0000FF"/>
                </a:solidFill>
                <a:effectLst/>
                <a:latin typeface="Source Sans Pro" panose="020B0503030403020204" pitchFamily="34" charset="0"/>
                <a:ea typeface="Source Sans Pro" panose="020B0503030403020204" pitchFamily="34" charset="0"/>
                <a:cs typeface="Aptos" panose="020B0004020202020204" pitchFamily="34" charset="0"/>
              </a:rPr>
              <a:t> -</a:t>
            </a:r>
            <a:r>
              <a:rPr lang="en-US" sz="2400">
                <a:effectLst/>
                <a:latin typeface="Source Sans Pro" panose="020B0503030403020204" pitchFamily="34" charset="0"/>
                <a:ea typeface="Source Sans Pro" panose="020B0503030403020204" pitchFamily="34" charset="0"/>
                <a:cs typeface="Aptos" panose="020B0004020202020204" pitchFamily="34" charset="0"/>
              </a:rPr>
              <a:t> All 3 pages</a:t>
            </a:r>
            <a:r>
              <a:rPr lang="en-US" sz="2400">
                <a:latin typeface="Source Sans Pro" panose="020B0503030403020204" pitchFamily="34" charset="0"/>
                <a:ea typeface="Source Sans Pro" panose="020B0503030403020204" pitchFamily="34" charset="0"/>
                <a:cs typeface="Aptos" panose="020B0004020202020204" pitchFamily="34" charset="0"/>
              </a:rPr>
              <a:t>)</a:t>
            </a:r>
            <a:endParaRPr lang="en-US" sz="2400">
              <a:effectLst/>
              <a:latin typeface="Source Sans Pro" panose="020B0503030403020204" pitchFamily="34" charset="0"/>
              <a:ea typeface="Source Sans Pro" panose="020B0503030403020204" pitchFamily="34" charset="0"/>
              <a:cs typeface="Aptos" panose="020B0004020202020204" pitchFamily="34" charset="0"/>
            </a:endParaRPr>
          </a:p>
          <a:p>
            <a:r>
              <a:rPr lang="en-US" sz="2400">
                <a:effectLst/>
                <a:latin typeface="Source Sans Pro" panose="020B0503030403020204" pitchFamily="34" charset="0"/>
                <a:ea typeface="Source Sans Pro" panose="020B0503030403020204" pitchFamily="34" charset="0"/>
                <a:cs typeface="Aptos" panose="020B0004020202020204" pitchFamily="34" charset="0"/>
              </a:rPr>
              <a:t>Copy of both sides of the USCIS Form I-551 “Green Card”</a:t>
            </a:r>
          </a:p>
          <a:p>
            <a:r>
              <a:rPr lang="en-US" sz="2400">
                <a:effectLst/>
                <a:latin typeface="Source Sans Pro" panose="020B0503030403020204" pitchFamily="34" charset="0"/>
                <a:ea typeface="Source Sans Pro" panose="020B0503030403020204" pitchFamily="34" charset="0"/>
                <a:cs typeface="Aptos" panose="020B0004020202020204" pitchFamily="34" charset="0"/>
              </a:rPr>
              <a:t>Document verification request signed and dated by the applicant - The two acceptable authorization statements: </a:t>
            </a:r>
          </a:p>
          <a:p>
            <a:pPr marL="457200" lvl="1" indent="0">
              <a:buNone/>
            </a:pPr>
            <a:r>
              <a:rPr lang="en-US">
                <a:effectLst/>
                <a:latin typeface="Source Sans Pro" panose="020B0503030403020204" pitchFamily="34" charset="0"/>
                <a:ea typeface="Source Sans Pro" panose="020B0503030403020204" pitchFamily="34" charset="0"/>
                <a:cs typeface="Aptos" panose="020B0004020202020204" pitchFamily="34" charset="0"/>
              </a:rPr>
              <a:t>“</a:t>
            </a:r>
            <a:r>
              <a:rPr lang="en-US" b="1" i="1">
                <a:effectLst/>
                <a:latin typeface="Source Sans Pro" panose="020B0503030403020204" pitchFamily="34" charset="0"/>
                <a:ea typeface="Source Sans Pro" panose="020B0503030403020204" pitchFamily="34" charset="0"/>
                <a:cs typeface="Aptos" panose="020B0004020202020204" pitchFamily="34" charset="0"/>
              </a:rPr>
              <a:t>I authorize the U.S. Citizenship and Immigration Service to release information regarding my immigration status to </a:t>
            </a:r>
            <a:r>
              <a:rPr lang="en-US" b="1" i="1">
                <a:latin typeface="Source Sans Pro" panose="020B0503030403020204" pitchFamily="34" charset="0"/>
                <a:ea typeface="Source Sans Pro" panose="020B0503030403020204" pitchFamily="34" charset="0"/>
                <a:cs typeface="Aptos" panose="020B0004020202020204" pitchFamily="34" charset="0"/>
              </a:rPr>
              <a:t>(Bank Name)</a:t>
            </a:r>
            <a:r>
              <a:rPr lang="en-US" b="1" i="1">
                <a:effectLst/>
                <a:latin typeface="Source Sans Pro" panose="020B0503030403020204" pitchFamily="34" charset="0"/>
                <a:ea typeface="Source Sans Pro" panose="020B0503030403020204" pitchFamily="34" charset="0"/>
                <a:cs typeface="Aptos" panose="020B0004020202020204" pitchFamily="34" charset="0"/>
              </a:rPr>
              <a:t> because I am applying for a U.S. Small Business Administration loan.</a:t>
            </a:r>
            <a:r>
              <a:rPr lang="en-US">
                <a:effectLst/>
                <a:latin typeface="Source Sans Pro" panose="020B0503030403020204" pitchFamily="34" charset="0"/>
                <a:ea typeface="Source Sans Pro" panose="020B0503030403020204" pitchFamily="34" charset="0"/>
                <a:cs typeface="Aptos" panose="020B0004020202020204" pitchFamily="34" charset="0"/>
              </a:rPr>
              <a:t>” or </a:t>
            </a:r>
          </a:p>
          <a:p>
            <a:pPr marL="457200" lvl="1" indent="0">
              <a:buNone/>
            </a:pPr>
            <a:r>
              <a:rPr lang="en-US">
                <a:effectLst/>
                <a:latin typeface="Source Sans Pro" panose="020B0503030403020204" pitchFamily="34" charset="0"/>
                <a:ea typeface="Source Sans Pro" panose="020B0503030403020204" pitchFamily="34" charset="0"/>
                <a:cs typeface="Aptos" panose="020B0004020202020204" pitchFamily="34" charset="0"/>
              </a:rPr>
              <a:t>“</a:t>
            </a:r>
            <a:r>
              <a:rPr lang="en-US" b="1" i="1">
                <a:effectLst/>
                <a:latin typeface="Source Sans Pro" panose="020B0503030403020204" pitchFamily="34" charset="0"/>
                <a:ea typeface="Source Sans Pro" panose="020B0503030403020204" pitchFamily="34" charset="0"/>
                <a:cs typeface="Aptos" panose="020B0004020202020204" pitchFamily="34" charset="0"/>
              </a:rPr>
              <a:t>I authorize the U.S. Citizenship and Immigration Service to release alien verification information about me to </a:t>
            </a:r>
            <a:r>
              <a:rPr lang="en-US" b="1" i="1">
                <a:latin typeface="Source Sans Pro" panose="020B0503030403020204" pitchFamily="34" charset="0"/>
                <a:ea typeface="Source Sans Pro" panose="020B0503030403020204" pitchFamily="34" charset="0"/>
                <a:cs typeface="Aptos" panose="020B0004020202020204" pitchFamily="34" charset="0"/>
              </a:rPr>
              <a:t>(Bank Name)</a:t>
            </a:r>
            <a:r>
              <a:rPr lang="en-US" b="1" i="1">
                <a:effectLst/>
                <a:latin typeface="Source Sans Pro" panose="020B0503030403020204" pitchFamily="34" charset="0"/>
                <a:ea typeface="Source Sans Pro" panose="020B0503030403020204" pitchFamily="34" charset="0"/>
                <a:cs typeface="Aptos" panose="020B0004020202020204" pitchFamily="34" charset="0"/>
              </a:rPr>
              <a:t>, because I am applying for a U.S. Small Business Administration loan.</a:t>
            </a:r>
            <a:r>
              <a:rPr lang="en-US">
                <a:effectLst/>
                <a:latin typeface="Source Sans Pro" panose="020B0503030403020204" pitchFamily="34" charset="0"/>
                <a:ea typeface="Source Sans Pro" panose="020B0503030403020204" pitchFamily="34" charset="0"/>
                <a:cs typeface="Aptos" panose="020B0004020202020204" pitchFamily="34" charset="0"/>
              </a:rPr>
              <a:t>”</a:t>
            </a:r>
            <a:endParaRPr lang="en-US">
              <a:latin typeface="Source Sans Pro" panose="020B0503030403020204" pitchFamily="34" charset="0"/>
              <a:ea typeface="Source Sans Pro" panose="020B0503030403020204" pitchFamily="34" charset="0"/>
              <a:cs typeface="Aptos" panose="020B0004020202020204" pitchFamily="34" charset="0"/>
            </a:endParaRPr>
          </a:p>
        </p:txBody>
      </p:sp>
    </p:spTree>
    <p:extLst>
      <p:ext uri="{BB962C8B-B14F-4D97-AF65-F5344CB8AC3E}">
        <p14:creationId xmlns:p14="http://schemas.microsoft.com/office/powerpoint/2010/main" val="1931961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A4D8-B80D-ACB4-733F-AB275303A0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21792E-D44A-7C1B-892E-B006058E7E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52201339-5F18-0A29-2D54-03449D5F3A49}"/>
              </a:ext>
            </a:extLst>
          </p:cNvPr>
          <p:cNvSpPr>
            <a:spLocks noGrp="1"/>
          </p:cNvSpPr>
          <p:nvPr>
            <p:ph type="title"/>
          </p:nvPr>
        </p:nvSpPr>
        <p:spPr>
          <a:xfrm>
            <a:off x="587829" y="298575"/>
            <a:ext cx="11016342" cy="689863"/>
          </a:xfrm>
        </p:spPr>
        <p:txBody>
          <a:bodyPr>
            <a:normAutofit fontScale="90000"/>
          </a:bodyPr>
          <a:lstStyle/>
          <a:p>
            <a:pPr>
              <a:lnSpc>
                <a:spcPct val="100000"/>
              </a:lnSpc>
            </a:pPr>
            <a:r>
              <a:rPr lang="en-US" sz="4000" spc="0"/>
              <a:t>Documentation Requirements #2</a:t>
            </a:r>
            <a:endParaRPr lang="en-US" spc="0"/>
          </a:p>
        </p:txBody>
      </p:sp>
      <p:sp>
        <p:nvSpPr>
          <p:cNvPr id="3" name="Content Placeholder 2">
            <a:extLst>
              <a:ext uri="{FF2B5EF4-FFF2-40B4-BE49-F238E27FC236}">
                <a16:creationId xmlns:a16="http://schemas.microsoft.com/office/drawing/2014/main" id="{7C8083D8-BD5B-625B-FF58-9385D12A2078}"/>
              </a:ext>
            </a:extLst>
          </p:cNvPr>
          <p:cNvSpPr>
            <a:spLocks noGrp="1"/>
          </p:cNvSpPr>
          <p:nvPr>
            <p:ph idx="1"/>
          </p:nvPr>
        </p:nvSpPr>
        <p:spPr>
          <a:xfrm>
            <a:off x="386787" y="890338"/>
            <a:ext cx="11418426" cy="5669088"/>
          </a:xfrm>
        </p:spPr>
        <p:txBody>
          <a:bodyPr>
            <a:noAutofit/>
          </a:bodyPr>
          <a:lstStyle/>
          <a:p>
            <a:pPr marL="0" indent="0" hangingPunct="0">
              <a:lnSpc>
                <a:spcPct val="100000"/>
              </a:lnSpc>
              <a:buNone/>
            </a:pPr>
            <a:r>
              <a:rPr lang="en-US" sz="3200" b="1" i="1">
                <a:solidFill>
                  <a:srgbClr val="C00000"/>
                </a:solidFill>
              </a:rPr>
              <a:t>New and Important!</a:t>
            </a:r>
          </a:p>
          <a:p>
            <a:pPr marL="0" indent="0" hangingPunct="0">
              <a:lnSpc>
                <a:spcPct val="100000"/>
              </a:lnSpc>
              <a:buNone/>
            </a:pPr>
            <a:r>
              <a:rPr lang="en-US" b="1">
                <a:effectLst/>
                <a:latin typeface="Source Sans Pro" panose="020B0503030403020204" pitchFamily="34" charset="0"/>
                <a:ea typeface="Source Sans Pro" panose="020B0503030403020204" pitchFamily="34" charset="0"/>
              </a:rPr>
              <a:t>Ch. 1, Para. F.5. Documentation Requirements (pp. 29 – 31)</a:t>
            </a:r>
          </a:p>
          <a:p>
            <a:pPr hangingPunct="0">
              <a:lnSpc>
                <a:spcPct val="100000"/>
              </a:lnSpc>
            </a:pPr>
            <a:r>
              <a:rPr lang="en-US">
                <a:latin typeface="Source Sans Pro" panose="020B0503030403020204" pitchFamily="34" charset="0"/>
                <a:ea typeface="Source Sans Pro" panose="020B0503030403020204" pitchFamily="34" charset="0"/>
              </a:rPr>
              <a:t>SBA Lenders send email with Applicant’s name, Lender name, and E-Tran Application number to </a:t>
            </a:r>
            <a:r>
              <a:rPr lang="en-US" b="1">
                <a:latin typeface="Source Sans Pro" panose="020B0503030403020204" pitchFamily="34" charset="0"/>
                <a:ea typeface="Source Sans Pro" panose="020B0503030403020204" pitchFamily="34" charset="0"/>
                <a:hlinkClick r:id="rId3"/>
              </a:rPr>
              <a:t>SacramentoAlienVerification@sba.gov</a:t>
            </a:r>
            <a:r>
              <a:rPr lang="en-US">
                <a:latin typeface="Source Sans Pro" panose="020B0503030403020204" pitchFamily="34" charset="0"/>
                <a:ea typeface="Source Sans Pro" panose="020B0503030403020204" pitchFamily="34" charset="0"/>
              </a:rPr>
              <a:t>, informing them the information has been uploaded</a:t>
            </a:r>
          </a:p>
          <a:p>
            <a:pPr hangingPunct="0">
              <a:lnSpc>
                <a:spcPct val="100000"/>
              </a:lnSpc>
            </a:pPr>
            <a:r>
              <a:rPr lang="en-US" b="1">
                <a:effectLst/>
                <a:latin typeface="Source Sans Pro" panose="020B0503030403020204" pitchFamily="34" charset="0"/>
                <a:ea typeface="Source Sans Pro" panose="020B0503030403020204" pitchFamily="34" charset="0"/>
              </a:rPr>
              <a:t>Non-Delegated processing:</a:t>
            </a:r>
            <a:r>
              <a:rPr lang="en-US">
                <a:effectLst/>
                <a:latin typeface="Source Sans Pro" panose="020B0503030403020204" pitchFamily="34" charset="0"/>
                <a:ea typeface="Source Sans Pro" panose="020B0503030403020204" pitchFamily="34" charset="0"/>
              </a:rPr>
              <a:t> SBA Lenders must receive verification of the status through E-Tran </a:t>
            </a:r>
            <a:r>
              <a:rPr lang="en-US" b="1" i="1">
                <a:effectLst/>
                <a:latin typeface="Source Sans Pro" panose="020B0503030403020204" pitchFamily="34" charset="0"/>
                <a:ea typeface="Source Sans Pro" panose="020B0503030403020204" pitchFamily="34" charset="0"/>
              </a:rPr>
              <a:t>prior to submission of the application to SBA</a:t>
            </a:r>
            <a:endParaRPr lang="en-US">
              <a:effectLst/>
              <a:latin typeface="Source Sans Pro" panose="020B0503030403020204" pitchFamily="34" charset="0"/>
              <a:ea typeface="Source Sans Pro" panose="020B0503030403020204" pitchFamily="34" charset="0"/>
            </a:endParaRPr>
          </a:p>
          <a:p>
            <a:pPr hangingPunct="0">
              <a:lnSpc>
                <a:spcPct val="100000"/>
              </a:lnSpc>
            </a:pPr>
            <a:r>
              <a:rPr lang="en-US" b="1">
                <a:effectLst/>
                <a:latin typeface="Source Sans Pro" panose="020B0503030403020204" pitchFamily="34" charset="0"/>
                <a:ea typeface="Source Sans Pro" panose="020B0503030403020204" pitchFamily="34" charset="0"/>
              </a:rPr>
              <a:t>Delegated processing: </a:t>
            </a:r>
            <a:r>
              <a:rPr lang="en-US">
                <a:effectLst/>
                <a:latin typeface="Source Sans Pro" panose="020B0503030403020204" pitchFamily="34" charset="0"/>
                <a:ea typeface="Source Sans Pro" panose="020B0503030403020204" pitchFamily="34" charset="0"/>
              </a:rPr>
              <a:t>SBA Lenders must receive verification of the status through E-Tran </a:t>
            </a:r>
            <a:r>
              <a:rPr lang="en-US" b="1" i="1">
                <a:effectLst/>
                <a:latin typeface="Source Sans Pro" panose="020B0503030403020204" pitchFamily="34" charset="0"/>
                <a:ea typeface="Source Sans Pro" panose="020B0503030403020204" pitchFamily="34" charset="0"/>
              </a:rPr>
              <a:t>Prior to submission of the request for loan number</a:t>
            </a:r>
            <a:r>
              <a:rPr lang="en-US">
                <a:effectLst/>
                <a:latin typeface="Source Sans Pro" panose="020B0503030403020204" pitchFamily="34" charset="0"/>
                <a:ea typeface="Source Sans Pro" panose="020B0503030403020204" pitchFamily="34" charset="0"/>
              </a:rPr>
              <a:t> – This applies to owners </a:t>
            </a:r>
            <a:r>
              <a:rPr lang="en-US" b="1" i="1">
                <a:effectLst/>
                <a:latin typeface="Source Sans Pro" panose="020B0503030403020204" pitchFamily="34" charset="0"/>
                <a:ea typeface="Source Sans Pro" panose="020B0503030403020204" pitchFamily="34" charset="0"/>
              </a:rPr>
              <a:t>and</a:t>
            </a:r>
            <a:r>
              <a:rPr lang="en-US">
                <a:effectLst/>
                <a:latin typeface="Source Sans Pro" panose="020B0503030403020204" pitchFamily="34" charset="0"/>
                <a:ea typeface="Source Sans Pro" panose="020B0503030403020204" pitchFamily="34" charset="0"/>
              </a:rPr>
              <a:t> SBA-required guarantors</a:t>
            </a:r>
          </a:p>
          <a:p>
            <a:pPr hangingPunct="0">
              <a:lnSpc>
                <a:spcPct val="100000"/>
              </a:lnSpc>
            </a:pPr>
            <a:r>
              <a:rPr lang="en-US">
                <a:effectLst/>
                <a:latin typeface="Source Sans Pro" panose="020B0503030403020204" pitchFamily="34" charset="0"/>
                <a:ea typeface="Source Sans Pro" panose="020B0503030403020204" pitchFamily="34" charset="0"/>
              </a:rPr>
              <a:t>The SBA Lender must document and retain the findings in the loan file </a:t>
            </a:r>
          </a:p>
          <a:p>
            <a:pPr hangingPunct="0">
              <a:lnSpc>
                <a:spcPct val="100000"/>
              </a:lnSpc>
            </a:pPr>
            <a:endParaRPr lang="en-US">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2369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6D29D-1EE3-219E-0AB3-7E9D1ABD7E8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CBFD3A7-626E-937F-4BDF-2DECEB4B347D}"/>
              </a:ext>
            </a:extLst>
          </p:cNvPr>
          <p:cNvSpPr txBox="1">
            <a:spLocks/>
          </p:cNvSpPr>
          <p:nvPr/>
        </p:nvSpPr>
        <p:spPr>
          <a:xfrm>
            <a:off x="9062013" y="61943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sp>
        <p:nvSpPr>
          <p:cNvPr id="2" name="Title 1">
            <a:extLst>
              <a:ext uri="{FF2B5EF4-FFF2-40B4-BE49-F238E27FC236}">
                <a16:creationId xmlns:a16="http://schemas.microsoft.com/office/drawing/2014/main" id="{1CACE951-6CC2-06D5-6AC4-2D521A1DEF2D}"/>
              </a:ext>
            </a:extLst>
          </p:cNvPr>
          <p:cNvSpPr>
            <a:spLocks noGrp="1"/>
          </p:cNvSpPr>
          <p:nvPr>
            <p:ph type="ctrTitle"/>
          </p:nvPr>
        </p:nvSpPr>
        <p:spPr>
          <a:xfrm>
            <a:off x="2720911" y="2187326"/>
            <a:ext cx="6750178" cy="1113870"/>
          </a:xfrm>
        </p:spPr>
        <p:txBody>
          <a:bodyPr>
            <a:normAutofit fontScale="90000"/>
          </a:bodyPr>
          <a:lstStyle/>
          <a:p>
            <a:r>
              <a:rPr lang="en-US" sz="5401" spc="0">
                <a:solidFill>
                  <a:schemeClr val="tx2"/>
                </a:solidFill>
              </a:rPr>
              <a:t>Office of Capital Access</a:t>
            </a:r>
          </a:p>
        </p:txBody>
      </p:sp>
      <p:sp>
        <p:nvSpPr>
          <p:cNvPr id="4" name="Text Placeholder 3">
            <a:extLst>
              <a:ext uri="{FF2B5EF4-FFF2-40B4-BE49-F238E27FC236}">
                <a16:creationId xmlns:a16="http://schemas.microsoft.com/office/drawing/2014/main" id="{468B7516-4826-4A07-6847-E81EFAF90E65}"/>
              </a:ext>
            </a:extLst>
          </p:cNvPr>
          <p:cNvSpPr>
            <a:spLocks noGrp="1"/>
          </p:cNvSpPr>
          <p:nvPr>
            <p:ph type="body" sz="quarter" idx="10"/>
          </p:nvPr>
        </p:nvSpPr>
        <p:spPr>
          <a:xfrm>
            <a:off x="2720911" y="3559919"/>
            <a:ext cx="6750178" cy="2181514"/>
          </a:xfrm>
        </p:spPr>
        <p:txBody>
          <a:bodyPr/>
          <a:lstStyle/>
          <a:p>
            <a:r>
              <a:rPr lang="en-US">
                <a:solidFill>
                  <a:schemeClr val="tx2"/>
                </a:solidFill>
              </a:rPr>
              <a:t>Dianna Seaborn </a:t>
            </a:r>
            <a:endParaRPr lang="en-US" sz="3200">
              <a:solidFill>
                <a:schemeClr val="tx2"/>
              </a:solidFill>
            </a:endParaRPr>
          </a:p>
          <a:p>
            <a:r>
              <a:rPr lang="en-US" sz="3200">
                <a:solidFill>
                  <a:schemeClr val="tx2"/>
                </a:solidFill>
              </a:rPr>
              <a:t>Deputy Associate Administrator</a:t>
            </a:r>
          </a:p>
          <a:p>
            <a:endParaRPr lang="en-US">
              <a:solidFill>
                <a:schemeClr val="tx2">
                  <a:lumMod val="75000"/>
                </a:schemeClr>
              </a:solidFill>
            </a:endParaRPr>
          </a:p>
          <a:p>
            <a:endParaRPr lang="en-US" sz="2400">
              <a:solidFill>
                <a:schemeClr val="tx2">
                  <a:lumMod val="75000"/>
                </a:schemeClr>
              </a:solidFill>
            </a:endParaRPr>
          </a:p>
        </p:txBody>
      </p:sp>
    </p:spTree>
    <p:extLst>
      <p:ext uri="{BB962C8B-B14F-4D97-AF65-F5344CB8AC3E}">
        <p14:creationId xmlns:p14="http://schemas.microsoft.com/office/powerpoint/2010/main" val="822285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3A9C-9DA5-58F5-2679-0D76A1E0660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636E4B-0169-D9D6-D1C7-B1147ACDE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FE2746B-CB61-A9A8-1469-6E73BB512543}"/>
              </a:ext>
            </a:extLst>
          </p:cNvPr>
          <p:cNvSpPr>
            <a:spLocks noGrp="1"/>
          </p:cNvSpPr>
          <p:nvPr>
            <p:ph type="title"/>
          </p:nvPr>
        </p:nvSpPr>
        <p:spPr>
          <a:xfrm>
            <a:off x="627018" y="329481"/>
            <a:ext cx="11016342" cy="751174"/>
          </a:xfrm>
        </p:spPr>
        <p:txBody>
          <a:bodyPr>
            <a:normAutofit fontScale="90000"/>
          </a:bodyPr>
          <a:lstStyle/>
          <a:p>
            <a:pPr>
              <a:lnSpc>
                <a:spcPct val="100000"/>
              </a:lnSpc>
            </a:pPr>
            <a:r>
              <a:rPr lang="en-US" sz="4000" spc="0"/>
              <a:t>Q&amp;A</a:t>
            </a:r>
            <a:br>
              <a:rPr lang="en-US" sz="4000" b="1" spc="0"/>
            </a:br>
            <a:br>
              <a:rPr lang="en-US" sz="4000" b="1" spc="0"/>
            </a:br>
            <a:br>
              <a:rPr lang="en-US" sz="3600" b="1" spc="0"/>
            </a:br>
            <a:endParaRPr lang="en-US" spc="0"/>
          </a:p>
        </p:txBody>
      </p:sp>
      <p:sp>
        <p:nvSpPr>
          <p:cNvPr id="3" name="Content Placeholder 2">
            <a:extLst>
              <a:ext uri="{FF2B5EF4-FFF2-40B4-BE49-F238E27FC236}">
                <a16:creationId xmlns:a16="http://schemas.microsoft.com/office/drawing/2014/main" id="{C3F79A8B-5653-9EB6-CFC6-A634DCDC0F1B}"/>
              </a:ext>
            </a:extLst>
          </p:cNvPr>
          <p:cNvSpPr>
            <a:spLocks noGrp="1"/>
          </p:cNvSpPr>
          <p:nvPr>
            <p:ph idx="1"/>
          </p:nvPr>
        </p:nvSpPr>
        <p:spPr>
          <a:xfrm>
            <a:off x="627018" y="1258784"/>
            <a:ext cx="11016342" cy="5269735"/>
          </a:xfrm>
        </p:spPr>
        <p:txBody>
          <a:bodyPr>
            <a:normAutofit fontScale="92500"/>
          </a:bodyPr>
          <a:lstStyle/>
          <a:p>
            <a:pPr marL="0" marR="0" lvl="0" indent="0">
              <a:lnSpc>
                <a:spcPct val="100000"/>
              </a:lnSpc>
              <a:spcBef>
                <a:spcPts val="600"/>
              </a:spcBef>
              <a:spcAft>
                <a:spcPts val="600"/>
              </a:spcAft>
              <a:buNone/>
            </a:pPr>
            <a:r>
              <a:rPr lang="en-US" sz="2400" b="1" kern="100">
                <a:effectLst/>
                <a:latin typeface="Source Sans Pro" panose="020B0503030403020204" pitchFamily="34" charset="0"/>
                <a:ea typeface="Source Sans Pro" panose="020B0503030403020204" pitchFamily="34" charset="0"/>
                <a:cs typeface="Times New Roman" panose="02020603050405020304" pitchFamily="18" charset="0"/>
              </a:rPr>
              <a:t>Question: </a:t>
            </a:r>
            <a:r>
              <a:rPr lang="en-US" sz="2400" kern="100">
                <a:latin typeface="Source Sans Pro" panose="020B0503030403020204" pitchFamily="34" charset="0"/>
                <a:ea typeface="Source Sans Pro" panose="020B0503030403020204" pitchFamily="34" charset="0"/>
                <a:cs typeface="Times New Roman" panose="02020603050405020304" pitchFamily="18" charset="0"/>
              </a:rPr>
              <a:t>Would</a:t>
            </a:r>
            <a:r>
              <a:rPr lang="en-US" sz="2400" b="1" kern="100">
                <a:latin typeface="Source Sans Pro" panose="020B0503030403020204" pitchFamily="34" charset="0"/>
                <a:ea typeface="Source Sans Pro" panose="020B0503030403020204" pitchFamily="34" charset="0"/>
                <a:cs typeface="Times New Roman" panose="02020603050405020304" pitchFamily="18" charset="0"/>
              </a:rPr>
              <a:t> </a:t>
            </a:r>
            <a:r>
              <a:rPr lang="en-US" sz="2400" kern="100">
                <a:effectLst/>
                <a:latin typeface="Source Sans Pro" panose="020B0503030403020204" pitchFamily="34" charset="0"/>
                <a:ea typeface="Source Sans Pro" panose="020B0503030403020204" pitchFamily="34" charset="0"/>
                <a:cs typeface="Times New Roman" panose="02020603050405020304" pitchFamily="18" charset="0"/>
              </a:rPr>
              <a:t>a business that has an existing 7(a) loan be able to get a new 7(a) loan even though they’re no longer eligible due to having ineligible persons as owners</a:t>
            </a:r>
            <a:r>
              <a:rPr lang="en-US" sz="2400">
                <a:effectLst/>
                <a:latin typeface="Source Sans Pro" panose="020B0503030403020204" pitchFamily="34" charset="0"/>
                <a:ea typeface="Source Sans Pro" panose="020B0503030403020204" pitchFamily="34" charset="0"/>
                <a:cs typeface="Aptos" panose="020B0004020202020204" pitchFamily="34" charset="0"/>
              </a:rPr>
              <a:t>?</a:t>
            </a:r>
          </a:p>
          <a:p>
            <a:pPr marL="0" marR="0" lvl="0" indent="0">
              <a:lnSpc>
                <a:spcPct val="100000"/>
              </a:lnSpc>
              <a:spcBef>
                <a:spcPts val="600"/>
              </a:spcBef>
              <a:spcAft>
                <a:spcPts val="600"/>
              </a:spcAft>
              <a:buNone/>
            </a:pPr>
            <a:r>
              <a:rPr lang="en-US" sz="2400" b="1" kern="100">
                <a:effectLst/>
                <a:latin typeface="Source Sans Pro" panose="020B0503030403020204" pitchFamily="34" charset="0"/>
                <a:ea typeface="Source Sans Pro" panose="020B0503030403020204" pitchFamily="34" charset="0"/>
                <a:cs typeface="Times New Roman" panose="02020603050405020304" pitchFamily="18" charset="0"/>
              </a:rPr>
              <a:t>Answer: </a:t>
            </a:r>
            <a:r>
              <a:rPr lang="en-US" sz="2400" kern="100">
                <a:effectLst/>
                <a:latin typeface="Source Sans Pro" panose="020B0503030403020204" pitchFamily="34" charset="0"/>
                <a:ea typeface="Source Sans Pro" panose="020B0503030403020204" pitchFamily="34" charset="0"/>
                <a:cs typeface="Times New Roman" panose="02020603050405020304" pitchFamily="18" charset="0"/>
              </a:rPr>
              <a:t>No. Although a business was eligible under past rules, the business and project must be eligible for a new loan under the rules that are in place when the new loan is issued an SBA loan number.</a:t>
            </a:r>
          </a:p>
          <a:p>
            <a:pPr marL="0" marR="0" lvl="0" indent="0">
              <a:lnSpc>
                <a:spcPct val="100000"/>
              </a:lnSpc>
              <a:spcBef>
                <a:spcPts val="600"/>
              </a:spcBef>
              <a:spcAft>
                <a:spcPts val="600"/>
              </a:spcAft>
              <a:buNone/>
            </a:pPr>
            <a:endParaRPr lang="en-US" sz="24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nSpc>
                <a:spcPct val="100000"/>
              </a:lnSpc>
              <a:spcBef>
                <a:spcPts val="600"/>
              </a:spcBef>
              <a:spcAft>
                <a:spcPts val="600"/>
              </a:spcAft>
              <a:buNone/>
            </a:pPr>
            <a:r>
              <a:rPr lang="en-US" sz="2400" b="1" kern="100">
                <a:effectLst/>
                <a:latin typeface="Source Sans Pro" panose="020B0503030403020204" pitchFamily="34" charset="0"/>
                <a:ea typeface="Source Sans Pro" panose="020B0503030403020204" pitchFamily="34" charset="0"/>
                <a:cs typeface="Times New Roman" panose="02020603050405020304" pitchFamily="18" charset="0"/>
              </a:rPr>
              <a:t>Question: </a:t>
            </a:r>
            <a:r>
              <a:rPr lang="en-US" sz="2400" kern="100">
                <a:latin typeface="Source Sans Pro" panose="020B0503030403020204" pitchFamily="34" charset="0"/>
                <a:ea typeface="Source Sans Pro" panose="020B0503030403020204" pitchFamily="34" charset="0"/>
                <a:cs typeface="Times New Roman" panose="02020603050405020304" pitchFamily="18" charset="0"/>
              </a:rPr>
              <a:t>Is </a:t>
            </a:r>
            <a:r>
              <a:rPr lang="en-US" sz="2400">
                <a:effectLst/>
                <a:latin typeface="Source Sans Pro" panose="020B0503030403020204" pitchFamily="34" charset="0"/>
                <a:ea typeface="Source Sans Pro" panose="020B0503030403020204" pitchFamily="34" charset="0"/>
                <a:cs typeface="Aptos" panose="020B0004020202020204" pitchFamily="34" charset="0"/>
              </a:rPr>
              <a:t>a visa holder considered an illegal alien</a:t>
            </a:r>
            <a:r>
              <a:rPr lang="en-US" sz="2400">
                <a:latin typeface="Source Sans Pro" panose="020B0503030403020204" pitchFamily="34" charset="0"/>
                <a:ea typeface="Source Sans Pro" panose="020B0503030403020204" pitchFamily="34" charset="0"/>
                <a:cs typeface="Aptos" panose="020B0004020202020204" pitchFamily="34" charset="0"/>
              </a:rPr>
              <a:t>? Are they</a:t>
            </a:r>
            <a:r>
              <a:rPr lang="en-US" sz="2400">
                <a:effectLst/>
                <a:latin typeface="Source Sans Pro" panose="020B0503030403020204" pitchFamily="34" charset="0"/>
                <a:ea typeface="Source Sans Pro" panose="020B0503030403020204" pitchFamily="34" charset="0"/>
                <a:cs typeface="Aptos" panose="020B0004020202020204" pitchFamily="34" charset="0"/>
              </a:rPr>
              <a:t> ineligible to be a guarantor?</a:t>
            </a:r>
          </a:p>
          <a:p>
            <a:pPr marL="0" marR="0" lvl="0" indent="0">
              <a:lnSpc>
                <a:spcPct val="100000"/>
              </a:lnSpc>
              <a:spcBef>
                <a:spcPts val="600"/>
              </a:spcBef>
              <a:spcAft>
                <a:spcPts val="600"/>
              </a:spcAft>
              <a:buNone/>
            </a:pPr>
            <a:r>
              <a:rPr lang="en-US" sz="2400" b="1" kern="100">
                <a:effectLst/>
                <a:latin typeface="Source Sans Pro" panose="020B0503030403020204" pitchFamily="34" charset="0"/>
                <a:ea typeface="Source Sans Pro" panose="020B0503030403020204" pitchFamily="34" charset="0"/>
                <a:cs typeface="Times New Roman" panose="02020603050405020304" pitchFamily="18" charset="0"/>
              </a:rPr>
              <a:t>Answer:</a:t>
            </a:r>
            <a:r>
              <a:rPr lang="en-US" sz="2400" b="1" kern="100">
                <a:latin typeface="Source Sans Pro" panose="020B0503030403020204" pitchFamily="34" charset="0"/>
                <a:ea typeface="Source Sans Pro" panose="020B0503030403020204" pitchFamily="34" charset="0"/>
                <a:cs typeface="Times New Roman" panose="02020603050405020304" pitchFamily="18" charset="0"/>
              </a:rPr>
              <a:t> </a:t>
            </a:r>
            <a:r>
              <a:rPr lang="en-US" sz="2400" kern="100">
                <a:latin typeface="Source Sans Pro" panose="020B0503030403020204" pitchFamily="34" charset="0"/>
                <a:ea typeface="Source Sans Pro" panose="020B0503030403020204" pitchFamily="34" charset="0"/>
                <a:cs typeface="Times New Roman" panose="02020603050405020304" pitchFamily="18" charset="0"/>
              </a:rPr>
              <a:t>V</a:t>
            </a:r>
            <a:r>
              <a:rPr lang="en-US" sz="2400" kern="100">
                <a:effectLst/>
                <a:latin typeface="Source Sans Pro" panose="020B0503030403020204" pitchFamily="34" charset="0"/>
                <a:ea typeface="Source Sans Pro" panose="020B0503030403020204" pitchFamily="34" charset="0"/>
                <a:cs typeface="Times New Roman" panose="02020603050405020304" pitchFamily="18" charset="0"/>
              </a:rPr>
              <a:t>isa holders are considered “ineligible persons”. The notice specifically lists visa holders as a type of ineligible person.</a:t>
            </a:r>
          </a:p>
          <a:p>
            <a:pPr marL="0" marR="0" lvl="0" indent="0">
              <a:lnSpc>
                <a:spcPct val="100000"/>
              </a:lnSpc>
              <a:spcBef>
                <a:spcPts val="600"/>
              </a:spcBef>
              <a:spcAft>
                <a:spcPts val="600"/>
              </a:spcAft>
              <a:buNone/>
            </a:pPr>
            <a:r>
              <a:rPr lang="en-US" sz="2400" kern="100">
                <a:latin typeface="Source Sans Pro" panose="020B0503030403020204" pitchFamily="34" charset="0"/>
                <a:ea typeface="Source Sans Pro" panose="020B0503030403020204" pitchFamily="34" charset="0"/>
                <a:cs typeface="Times New Roman" panose="02020603050405020304" pitchFamily="18" charset="0"/>
              </a:rPr>
              <a:t>Ineligible persons include foreign nationals, those granted asylum, refugees, visa holders, nonimmigrant aliens, those under Deferred Action for Childhood Arrivals (DACA), and illegal aliens.</a:t>
            </a:r>
            <a:endParaRPr lang="en-US" sz="24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nSpc>
                <a:spcPct val="100000"/>
              </a:lnSpc>
              <a:buNone/>
            </a:pPr>
            <a:endParaRPr lang="en-US" sz="2600"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nSpc>
                <a:spcPct val="100000"/>
              </a:lnSpc>
              <a:buNone/>
            </a:pPr>
            <a:endParaRPr lang="en-US" sz="2600" kern="100">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nSpc>
                <a:spcPct val="100000"/>
              </a:lnSpc>
              <a:buNone/>
            </a:pPr>
            <a:endParaRPr lang="en-US" sz="2600" kern="100">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004063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CC2D0-EAD1-C192-F2E0-14D8431DC3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BFE0DA-1CE3-46FE-91B3-162D08F51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BD2F9137-4995-4CE9-BC9A-60E8A8688665}"/>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Franchises</a:t>
            </a:r>
            <a:endParaRPr lang="en-US" spc="0"/>
          </a:p>
        </p:txBody>
      </p:sp>
      <p:sp>
        <p:nvSpPr>
          <p:cNvPr id="3" name="Content Placeholder 2">
            <a:extLst>
              <a:ext uri="{FF2B5EF4-FFF2-40B4-BE49-F238E27FC236}">
                <a16:creationId xmlns:a16="http://schemas.microsoft.com/office/drawing/2014/main" id="{5A9D1F6E-448D-694A-51B1-0FC4CA5D486B}"/>
              </a:ext>
            </a:extLst>
          </p:cNvPr>
          <p:cNvSpPr>
            <a:spLocks noGrp="1"/>
          </p:cNvSpPr>
          <p:nvPr>
            <p:ph idx="1"/>
          </p:nvPr>
        </p:nvSpPr>
        <p:spPr>
          <a:xfrm>
            <a:off x="627018" y="1222745"/>
            <a:ext cx="11016342" cy="5336681"/>
          </a:xfrm>
        </p:spPr>
        <p:txBody>
          <a:bodyPr>
            <a:normAutofit/>
          </a:bodyPr>
          <a:lstStyle/>
          <a:p>
            <a:pPr marL="0" indent="0" hangingPunct="0">
              <a:lnSpc>
                <a:spcPct val="100000"/>
              </a:lnSpc>
              <a:buNone/>
              <a:defRPr/>
            </a:pPr>
            <a:r>
              <a:rPr lang="en-US" sz="32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G Franchises (pp. 31 - 38)</a:t>
            </a:r>
          </a:p>
          <a:p>
            <a:pPr hangingPunct="0">
              <a:lnSpc>
                <a:spcPct val="100000"/>
              </a:lnSpc>
            </a:pPr>
            <a:r>
              <a:rPr lang="en-US">
                <a:latin typeface="Source Sans Pro" panose="020B0503030403020204" pitchFamily="34" charset="0"/>
                <a:ea typeface="Source Sans Pro" panose="020B0503030403020204" pitchFamily="34" charset="0"/>
              </a:rPr>
              <a:t>SBA reinstated the use of the </a:t>
            </a:r>
            <a:r>
              <a:rPr lang="en-US" b="1">
                <a:latin typeface="Source Sans Pro" panose="020B0503030403020204" pitchFamily="34" charset="0"/>
                <a:ea typeface="Source Sans Pro" panose="020B0503030403020204" pitchFamily="34" charset="0"/>
                <a:hlinkClick r:id="rId3"/>
              </a:rPr>
              <a:t>Franchise Directory</a:t>
            </a:r>
            <a:endParaRPr lang="en-US" b="1">
              <a:latin typeface="Source Sans Pro" panose="020B0503030403020204" pitchFamily="34" charset="0"/>
              <a:ea typeface="Source Sans Pro" panose="020B0503030403020204" pitchFamily="34" charset="0"/>
            </a:endParaRPr>
          </a:p>
          <a:p>
            <a:pPr hangingPunct="0">
              <a:lnSpc>
                <a:spcPct val="100000"/>
              </a:lnSpc>
            </a:pPr>
            <a:r>
              <a:rPr lang="en-US">
                <a:latin typeface="Source Sans Pro" panose="020B0503030403020204" pitchFamily="34" charset="0"/>
                <a:ea typeface="Source Sans Pro" panose="020B0503030403020204" pitchFamily="34" charset="0"/>
              </a:rPr>
              <a:t>Franchisors must be listed in the Franchise Directory to be eligible</a:t>
            </a:r>
          </a:p>
          <a:p>
            <a:pPr hangingPunct="0">
              <a:lnSpc>
                <a:spcPct val="100000"/>
              </a:lnSpc>
            </a:pPr>
            <a:r>
              <a:rPr lang="en-US" b="1" i="1">
                <a:latin typeface="Source Sans Pro" panose="020B0503030403020204" pitchFamily="34" charset="0"/>
                <a:ea typeface="Source Sans Pro" panose="020B0503030403020204" pitchFamily="34" charset="0"/>
              </a:rPr>
              <a:t>If the franchise brand isn’t listed in the Franchise Directory the SBA Lenders cannot submit the application to SBA and delegated Lenders cannot approve the loan under delegated authority</a:t>
            </a:r>
          </a:p>
          <a:p>
            <a:pPr hangingPunct="0">
              <a:lnSpc>
                <a:spcPct val="100000"/>
              </a:lnSpc>
            </a:pPr>
            <a:r>
              <a:rPr lang="en-US">
                <a:latin typeface="Source Sans Pro" panose="020B0503030403020204" pitchFamily="34" charset="0"/>
                <a:ea typeface="Source Sans Pro" panose="020B0503030403020204" pitchFamily="34" charset="0"/>
              </a:rPr>
              <a:t>The SBA Lender should advise the Applicant and/or the franchisor of how the brand can be added to the Directory</a:t>
            </a:r>
            <a:endParaRPr lang="en-US" b="1">
              <a:latin typeface="Source Sans Pro" panose="020B0503030403020204" pitchFamily="34" charset="0"/>
              <a:ea typeface="Source Sans Pro" panose="020B0503030403020204" pitchFamily="34" charset="0"/>
            </a:endParaRPr>
          </a:p>
          <a:p>
            <a:pPr hangingPunct="0">
              <a:lnSpc>
                <a:spcPct val="100000"/>
              </a:lnSpc>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50183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25C9D-EA2A-1A7B-A9FB-351CD7A1B9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9360AE-2A22-AEF3-8DC8-D2FC0AF43B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A4698AD-FFBF-1179-0CC6-09FF7E642E3A}"/>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Adding a Franchise to the Franchise Directory</a:t>
            </a:r>
            <a:endParaRPr lang="en-US" spc="0"/>
          </a:p>
        </p:txBody>
      </p:sp>
      <p:sp>
        <p:nvSpPr>
          <p:cNvPr id="3" name="Content Placeholder 2">
            <a:extLst>
              <a:ext uri="{FF2B5EF4-FFF2-40B4-BE49-F238E27FC236}">
                <a16:creationId xmlns:a16="http://schemas.microsoft.com/office/drawing/2014/main" id="{DC26676C-C38A-F138-FBED-A7FCCEC196E5}"/>
              </a:ext>
            </a:extLst>
          </p:cNvPr>
          <p:cNvSpPr>
            <a:spLocks noGrp="1"/>
          </p:cNvSpPr>
          <p:nvPr>
            <p:ph idx="1"/>
          </p:nvPr>
        </p:nvSpPr>
        <p:spPr>
          <a:xfrm>
            <a:off x="627018" y="1222745"/>
            <a:ext cx="11016342" cy="5336681"/>
          </a:xfrm>
        </p:spPr>
        <p:txBody>
          <a:bodyPr>
            <a:normAutofit lnSpcReduction="10000"/>
          </a:bodyPr>
          <a:lstStyle/>
          <a:p>
            <a:pPr marL="0" indent="0" hangingPunct="0">
              <a:lnSpc>
                <a:spcPct val="100000"/>
              </a:lnSpc>
              <a:buNone/>
              <a:defRPr/>
            </a:pPr>
            <a:r>
              <a:rPr lang="en-US" sz="32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G.1.c. Franchises (pp. 33 - 34)</a:t>
            </a:r>
          </a:p>
          <a:p>
            <a:pPr hangingPunct="0">
              <a:lnSpc>
                <a:spcPct val="100000"/>
              </a:lnSpc>
            </a:pPr>
            <a:r>
              <a:rPr lang="en-US">
                <a:latin typeface="Source Sans Pro" panose="020B0503030403020204" pitchFamily="34" charset="0"/>
                <a:ea typeface="Source Sans Pro" panose="020B0503030403020204" pitchFamily="34" charset="0"/>
              </a:rPr>
              <a:t>Franchisor must submit the agreement, the Franchise Disclosure Document (FDD), and all other documents the franchisor requires the franchisee to sign to </a:t>
            </a:r>
            <a:r>
              <a:rPr lang="en-US">
                <a:latin typeface="Source Sans Pro" panose="020B0503030403020204" pitchFamily="34" charset="0"/>
                <a:ea typeface="Source Sans Pro" panose="020B0503030403020204" pitchFamily="34" charset="0"/>
                <a:hlinkClick r:id="rId3"/>
              </a:rPr>
              <a:t>franchise@sba.gov</a:t>
            </a:r>
            <a:r>
              <a:rPr lang="en-US">
                <a:latin typeface="Source Sans Pro" panose="020B0503030403020204" pitchFamily="34" charset="0"/>
                <a:ea typeface="Source Sans Pro" panose="020B0503030403020204" pitchFamily="34" charset="0"/>
              </a:rPr>
              <a:t> </a:t>
            </a:r>
          </a:p>
          <a:p>
            <a:pPr hangingPunct="0">
              <a:lnSpc>
                <a:spcPct val="100000"/>
              </a:lnSpc>
            </a:pPr>
            <a:r>
              <a:rPr lang="en-US">
                <a:latin typeface="Source Sans Pro" panose="020B0503030403020204" pitchFamily="34" charset="0"/>
                <a:ea typeface="Source Sans Pro" panose="020B0503030403020204" pitchFamily="34" charset="0"/>
              </a:rPr>
              <a:t>After SBA’s review SBA will send the Franchisor Certification or Distributor Certification to the franchisor/distributor for signature</a:t>
            </a:r>
          </a:p>
          <a:p>
            <a:pPr hangingPunct="0">
              <a:lnSpc>
                <a:spcPct val="100000"/>
              </a:lnSpc>
            </a:pPr>
            <a:r>
              <a:rPr lang="en-US">
                <a:latin typeface="Source Sans Pro" panose="020B0503030403020204" pitchFamily="34" charset="0"/>
                <a:ea typeface="Source Sans Pro" panose="020B0503030403020204" pitchFamily="34" charset="0"/>
              </a:rPr>
              <a:t>Once SBA receives the properly executed Certification SBA will list the brand on the Directory and assign a Franchise Identifier Code</a:t>
            </a:r>
          </a:p>
          <a:p>
            <a:pPr hangingPunct="0">
              <a:lnSpc>
                <a:spcPct val="100000"/>
              </a:lnSpc>
            </a:pPr>
            <a:r>
              <a:rPr lang="en-US">
                <a:latin typeface="Source Sans Pro" panose="020B0503030403020204" pitchFamily="34" charset="0"/>
                <a:ea typeface="Source Sans Pro" panose="020B0503030403020204" pitchFamily="34" charset="0"/>
              </a:rPr>
              <a:t>SBA may remove the brand subject to a 30-day notice for non-compliance with SBA requirements</a:t>
            </a:r>
          </a:p>
        </p:txBody>
      </p:sp>
    </p:spTree>
    <p:extLst>
      <p:ext uri="{BB962C8B-B14F-4D97-AF65-F5344CB8AC3E}">
        <p14:creationId xmlns:p14="http://schemas.microsoft.com/office/powerpoint/2010/main" val="310638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63E0-6FC0-B888-B794-8EBBE31C063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F4AB45-4F8A-4B79-F6D6-1F45881327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C2CA1CBE-31AD-8E0A-AB23-7CDAE1DE47CC}"/>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Franchisor Certifications</a:t>
            </a:r>
            <a:endParaRPr lang="en-US" spc="0"/>
          </a:p>
        </p:txBody>
      </p:sp>
      <p:sp>
        <p:nvSpPr>
          <p:cNvPr id="3" name="Content Placeholder 2">
            <a:extLst>
              <a:ext uri="{FF2B5EF4-FFF2-40B4-BE49-F238E27FC236}">
                <a16:creationId xmlns:a16="http://schemas.microsoft.com/office/drawing/2014/main" id="{234C6876-D54C-915D-6919-30C2593D30E6}"/>
              </a:ext>
            </a:extLst>
          </p:cNvPr>
          <p:cNvSpPr>
            <a:spLocks noGrp="1"/>
          </p:cNvSpPr>
          <p:nvPr>
            <p:ph idx="1"/>
          </p:nvPr>
        </p:nvSpPr>
        <p:spPr>
          <a:xfrm>
            <a:off x="627018" y="1222745"/>
            <a:ext cx="11016342" cy="5336681"/>
          </a:xfrm>
        </p:spPr>
        <p:txBody>
          <a:bodyPr>
            <a:normAutofit/>
          </a:bodyPr>
          <a:lstStyle/>
          <a:p>
            <a:pPr marL="0" indent="0" hangingPunct="0">
              <a:lnSpc>
                <a:spcPct val="100000"/>
              </a:lnSpc>
              <a:buNone/>
              <a:defRPr/>
            </a:pPr>
            <a:r>
              <a:rPr lang="en-US" sz="32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G.1.c. (pp. 33 - 34)</a:t>
            </a:r>
          </a:p>
          <a:p>
            <a:pPr hangingPunct="0">
              <a:lnSpc>
                <a:spcPct val="100000"/>
              </a:lnSpc>
              <a:defRPr/>
            </a:pP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For brands listed on the Directory as of 5/11/2023, the Franchisor/Distributor will have until 7/31/2025, to execute the new SBA Franchisor/Distributor Certification</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Until 7/31/2025, the SBA Lender must use the Addendum indicated on the Directory and comply with any Notes in the brand listing</a:t>
            </a:r>
          </a:p>
          <a:p>
            <a:pPr hangingPunct="0">
              <a:lnSpc>
                <a:spcPct val="100000"/>
              </a:lnSpc>
              <a:defRPr/>
            </a:pP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If a new </a:t>
            </a:r>
            <a:r>
              <a:rPr lang="en-US">
                <a:solidFill>
                  <a:srgbClr val="1B1E29"/>
                </a:solidFill>
                <a:latin typeface="Source Sans Pro" panose="020B0503030403020204" pitchFamily="34" charset="0"/>
                <a:ea typeface="Source Sans Pro" panose="020B0503030403020204" pitchFamily="34" charset="0"/>
              </a:rPr>
              <a:t>Certification</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is not executed by 7/31/2025 the brand will be removed from the Directory</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No addendum will be needed for new brands added to Directory </a:t>
            </a:r>
            <a:endPar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72414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73F71-390F-4AB3-BD0D-C4F1F832D7A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41E6E2-5348-8E4B-95FE-5D16E6BB3D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A57F32EE-A17F-EC2C-7255-2392221E7CC0}"/>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Businesses Operating Under Multiple Brands</a:t>
            </a:r>
            <a:endParaRPr lang="en-US" spc="0"/>
          </a:p>
        </p:txBody>
      </p:sp>
      <p:sp>
        <p:nvSpPr>
          <p:cNvPr id="3" name="Content Placeholder 2">
            <a:extLst>
              <a:ext uri="{FF2B5EF4-FFF2-40B4-BE49-F238E27FC236}">
                <a16:creationId xmlns:a16="http://schemas.microsoft.com/office/drawing/2014/main" id="{9C8956BA-2D22-CDD8-A52B-CBB49CA517A8}"/>
              </a:ext>
            </a:extLst>
          </p:cNvPr>
          <p:cNvSpPr>
            <a:spLocks noGrp="1"/>
          </p:cNvSpPr>
          <p:nvPr>
            <p:ph idx="1"/>
          </p:nvPr>
        </p:nvSpPr>
        <p:spPr>
          <a:xfrm>
            <a:off x="627018" y="1222745"/>
            <a:ext cx="11016342" cy="5336681"/>
          </a:xfrm>
        </p:spPr>
        <p:txBody>
          <a:bodyPr>
            <a:normAutofit fontScale="925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G.1.d.iii. (pp. 35 - 36)</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When an Applicant operates under multiple brands, the SBA Lender must enter the name of the franchise and the SBA Franchise Identifier Code </a:t>
            </a: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for the brand that generates the largest amount of the Applicant’s revenue  in E-Tran</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The SBA Lender must identify all other brands and their SBA Franchise Identifier Codes (if applicable) in the SBA Lender’s credit memo</a:t>
            </a:r>
            <a:endParaRPr lang="en-US" sz="3000">
              <a:solidFill>
                <a:srgbClr val="1B1E29"/>
              </a:solidFill>
              <a:latin typeface="Source Sans Pro" panose="020B0503030403020204" pitchFamily="34" charset="0"/>
              <a:ea typeface="Source Sans Pro" panose="020B0503030403020204" pitchFamily="34" charset="0"/>
            </a:endParaRP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For non-delegated loans: SBA will confirm that all of the Applicant’s brands are eligible </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For delegated loans, the delegated SBA Lender must document in its file that all of the Applicant’s brands are eligible</a:t>
            </a:r>
          </a:p>
          <a:p>
            <a:pPr marL="0" marR="0" lvl="0" indent="0" algn="l" defTabSz="914400" rtl="0" eaLnBrk="1" fontAlgn="auto" latinLnBrk="0" hangingPunct="0">
              <a:lnSpc>
                <a:spcPct val="100000"/>
              </a:lnSpc>
              <a:spcBef>
                <a:spcPts val="1000"/>
              </a:spcBef>
              <a:spcAft>
                <a:spcPts val="0"/>
              </a:spcAft>
              <a:buClrTx/>
              <a:buSzTx/>
              <a:buNone/>
              <a:tabLst/>
              <a:defRPr/>
            </a:pPr>
            <a:endPar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00674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32CD-54B2-AC7B-947C-128E076555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A91C58-2077-AE0F-A728-B46A00609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954752A0-845C-E5E7-F9A8-9F51576346D9}"/>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Other Franchise Guidance</a:t>
            </a:r>
            <a:endParaRPr lang="en-US" spc="0"/>
          </a:p>
        </p:txBody>
      </p:sp>
      <p:sp>
        <p:nvSpPr>
          <p:cNvPr id="3" name="Content Placeholder 2">
            <a:extLst>
              <a:ext uri="{FF2B5EF4-FFF2-40B4-BE49-F238E27FC236}">
                <a16:creationId xmlns:a16="http://schemas.microsoft.com/office/drawing/2014/main" id="{A58A2904-F337-D814-DE19-0B180A649E55}"/>
              </a:ext>
            </a:extLst>
          </p:cNvPr>
          <p:cNvSpPr>
            <a:spLocks noGrp="1"/>
          </p:cNvSpPr>
          <p:nvPr>
            <p:ph idx="1"/>
          </p:nvPr>
        </p:nvSpPr>
        <p:spPr>
          <a:xfrm>
            <a:off x="627018" y="1222745"/>
            <a:ext cx="11016342" cy="5336681"/>
          </a:xfrm>
        </p:spPr>
        <p:txBody>
          <a:bodyPr>
            <a:normAutofit lnSpcReduction="10000"/>
          </a:bodyPr>
          <a:lstStyle/>
          <a:p>
            <a:pPr marL="0" indent="0" hangingPunct="0">
              <a:lnSpc>
                <a:spcPct val="100000"/>
              </a:lnSpc>
              <a:buNone/>
              <a:defRPr/>
            </a:pPr>
            <a:r>
              <a:rPr lang="en-US" sz="32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G.1.g. Management Agreements (p. 37)</a:t>
            </a:r>
          </a:p>
          <a:p>
            <a:pPr hangingPunct="0">
              <a:lnSpc>
                <a:spcPct val="100000"/>
              </a:lnSpc>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 </a:t>
            </a: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not SBA</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unless the management agreement is included in the franchise disclosure documents, must review any management agreement or other similar agreements to determine whether the agreement makes the Applicant an ineligible passive business </a:t>
            </a:r>
          </a:p>
          <a:p>
            <a:pPr marL="0" indent="0" hangingPunct="0">
              <a:lnSpc>
                <a:spcPct val="100000"/>
              </a:lnSpc>
              <a:buNone/>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Section A, Ch. 1, Para. G.1.h. Questions </a:t>
            </a:r>
            <a:r>
              <a:rPr lang="en-US" b="1">
                <a:solidFill>
                  <a:srgbClr val="1B1E29"/>
                </a:solidFill>
                <a:latin typeface="Source Sans Pro" panose="020B0503030403020204" pitchFamily="34" charset="0"/>
                <a:ea typeface="Source Sans Pro" panose="020B0503030403020204" pitchFamily="34" charset="0"/>
              </a:rPr>
              <a:t>&amp; </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Appeals (pp. 37 - 38)</a:t>
            </a:r>
          </a:p>
          <a:p>
            <a:pPr hangingPunct="0">
              <a:lnSpc>
                <a:spcPct val="100000"/>
              </a:lnSpc>
              <a:defRPr/>
            </a:pP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Questions on SBA’s Franchise Policy and Franchisor’s appeals should be directed to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hlinkClick r:id="rId3"/>
              </a:rPr>
              <a:t>franchise@sba.gov</a:t>
            </a:r>
            <a:endPar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No right of appeal for final Agency decisions made by SBA Associate General Counsel for Litigation</a:t>
            </a:r>
            <a:endPar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48180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50A3-F5EB-79A9-96EF-DEDD5405EB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028FF-54DA-3332-7F38-565C673E02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0339741E-1414-BBA9-BA79-98801EDCFA36}"/>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Credit Elsewhere</a:t>
            </a:r>
            <a:endParaRPr lang="en-US" spc="0"/>
          </a:p>
        </p:txBody>
      </p:sp>
      <p:sp>
        <p:nvSpPr>
          <p:cNvPr id="3" name="Content Placeholder 2">
            <a:extLst>
              <a:ext uri="{FF2B5EF4-FFF2-40B4-BE49-F238E27FC236}">
                <a16:creationId xmlns:a16="http://schemas.microsoft.com/office/drawing/2014/main" id="{6601491C-C66A-F292-1388-17CEEB0E98BD}"/>
              </a:ext>
            </a:extLst>
          </p:cNvPr>
          <p:cNvSpPr>
            <a:spLocks noGrp="1"/>
          </p:cNvSpPr>
          <p:nvPr>
            <p:ph idx="1"/>
          </p:nvPr>
        </p:nvSpPr>
        <p:spPr>
          <a:xfrm>
            <a:off x="627018" y="1222745"/>
            <a:ext cx="11016342" cy="5336681"/>
          </a:xfrm>
        </p:spPr>
        <p:txBody>
          <a:bodyPr>
            <a:normAutofit/>
          </a:bodyPr>
          <a:lstStyle/>
          <a:p>
            <a:pPr marL="0" indent="0" hangingPunct="0">
              <a:lnSpc>
                <a:spcPct val="100000"/>
              </a:lnSpc>
              <a:buNone/>
              <a:defRPr/>
            </a:pPr>
            <a:r>
              <a:rPr lang="en-US" sz="3200" b="1" i="1">
                <a:solidFill>
                  <a:srgbClr val="C00000"/>
                </a:solidFill>
              </a:rPr>
              <a:t>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H.2. Credit Not Available Elsewhere (pp. 38 - 39)</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Added back responsibility for SBA Lender to determine if some or all of the loan is not available from the Applicant and owners of 20% or more</a:t>
            </a:r>
          </a:p>
          <a:p>
            <a:pPr marL="0" indent="0" hangingPunct="0">
              <a:lnSpc>
                <a:spcPct val="100000"/>
              </a:lnSpc>
              <a:buNone/>
              <a:defRPr/>
            </a:pPr>
            <a:r>
              <a:rPr lang="en-US" b="1">
                <a:solidFill>
                  <a:srgbClr val="1B1E29"/>
                </a:solidFill>
                <a:latin typeface="Source Sans Pro" panose="020B0503030403020204" pitchFamily="34" charset="0"/>
                <a:ea typeface="Source Sans Pro" panose="020B0503030403020204" pitchFamily="34" charset="0"/>
              </a:rPr>
              <a:t>Added exceptions:</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Owners may have reasonable funds set aside for possible future medical expenses, educational expenses (including for the children of the business owner) and retirement needs</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For the Applicant, SBA permits the Applicant to have reasonable funds for working capital needs</a:t>
            </a:r>
          </a:p>
          <a:p>
            <a:pPr marL="0" marR="0" lvl="0" indent="0" algn="l" defTabSz="914400" rtl="0" eaLnBrk="1" fontAlgn="auto" latinLnBrk="0" hangingPunct="0">
              <a:lnSpc>
                <a:spcPct val="100000"/>
              </a:lnSpc>
              <a:spcBef>
                <a:spcPts val="1000"/>
              </a:spcBef>
              <a:spcAft>
                <a:spcPts val="0"/>
              </a:spcAft>
              <a:buClrTx/>
              <a:buSzTx/>
              <a:buNone/>
              <a:tabLst/>
              <a:defRPr/>
            </a:pPr>
            <a:endPar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8537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0BB53-0FC9-A811-1E22-410E61427C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52E41B-B49F-630A-24CF-E742165CF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79F1A6BB-3536-541A-F4CA-5C83F1F5A5A7}"/>
              </a:ext>
            </a:extLst>
          </p:cNvPr>
          <p:cNvSpPr>
            <a:spLocks noGrp="1"/>
          </p:cNvSpPr>
          <p:nvPr>
            <p:ph type="title"/>
          </p:nvPr>
        </p:nvSpPr>
        <p:spPr>
          <a:xfrm>
            <a:off x="587829" y="298575"/>
            <a:ext cx="11016342" cy="804512"/>
          </a:xfrm>
        </p:spPr>
        <p:txBody>
          <a:bodyPr>
            <a:normAutofit/>
          </a:bodyPr>
          <a:lstStyle/>
          <a:p>
            <a:pPr>
              <a:lnSpc>
                <a:spcPct val="100000"/>
              </a:lnSpc>
            </a:pPr>
            <a:r>
              <a:rPr lang="en-US" sz="4000" spc="0"/>
              <a:t>Customer Identification Programs</a:t>
            </a:r>
            <a:endParaRPr lang="en-US" spc="0"/>
          </a:p>
        </p:txBody>
      </p:sp>
      <p:sp>
        <p:nvSpPr>
          <p:cNvPr id="3" name="Content Placeholder 2">
            <a:extLst>
              <a:ext uri="{FF2B5EF4-FFF2-40B4-BE49-F238E27FC236}">
                <a16:creationId xmlns:a16="http://schemas.microsoft.com/office/drawing/2014/main" id="{F6C4FFEE-D8DF-4AFE-A382-6FEFD5263C6E}"/>
              </a:ext>
            </a:extLst>
          </p:cNvPr>
          <p:cNvSpPr>
            <a:spLocks noGrp="1"/>
          </p:cNvSpPr>
          <p:nvPr>
            <p:ph idx="1"/>
          </p:nvPr>
        </p:nvSpPr>
        <p:spPr>
          <a:xfrm>
            <a:off x="627018" y="1222745"/>
            <a:ext cx="11016342" cy="5336681"/>
          </a:xfrm>
        </p:spPr>
        <p:txBody>
          <a:bodyPr>
            <a:normAutofit fontScale="92500" lnSpcReduction="10000"/>
          </a:bodyPr>
          <a:lstStyle/>
          <a:p>
            <a:pPr marL="0" indent="0" hangingPunct="0">
              <a:lnSpc>
                <a:spcPct val="100000"/>
              </a:lnSpc>
              <a:buNone/>
              <a:defRPr/>
            </a:pPr>
            <a:r>
              <a:rPr lang="en-US" sz="3200" b="1" i="1">
                <a:solidFill>
                  <a:srgbClr val="C00000"/>
                </a:solidFill>
                <a:latin typeface="Source Sans Pro" panose="020B0503030403020204" pitchFamily="34" charset="0"/>
                <a:ea typeface="Source Sans Pro" panose="020B0503030403020204" pitchFamily="34" charset="0"/>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1, Para. I. Customer Identification Programs (pp. 39 - 40) </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Lenders must comply with Department of the Treasury regulations for Customer Identification Programs (</a:t>
            </a:r>
            <a:r>
              <a:rPr lang="en-US" sz="3000">
                <a:solidFill>
                  <a:srgbClr val="1B1E29"/>
                </a:solidFill>
                <a:latin typeface="Source Sans Pro" panose="020B0503030403020204" pitchFamily="34" charset="0"/>
                <a:ea typeface="Source Sans Pro" panose="020B0503030403020204" pitchFamily="34" charset="0"/>
              </a:rPr>
              <a:t>CIP) in </a:t>
            </a:r>
            <a:r>
              <a:rPr lang="en-US" sz="3000">
                <a:solidFill>
                  <a:srgbClr val="1B1E29"/>
                </a:solidFill>
                <a:latin typeface="Source Sans Pro" panose="020B0503030403020204" pitchFamily="34" charset="0"/>
                <a:ea typeface="Source Sans Pro" panose="020B0503030403020204" pitchFamily="34" charset="0"/>
                <a:hlinkClick r:id="rId3"/>
              </a:rPr>
              <a:t>31 CFR § 1020.220</a:t>
            </a: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CDCs may perform its own verification or, </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If the Third Party Lender (TPL) is regulated by a Federal functional regulator and submits annual certifications to the CDC that it will comply with the CIP requirements, the</a:t>
            </a:r>
            <a:r>
              <a:rPr lang="en-US" sz="3000">
                <a:solidFill>
                  <a:srgbClr val="1B1E29"/>
                </a:solidFill>
                <a:latin typeface="Source Sans Pro" panose="020B0503030403020204" pitchFamily="34" charset="0"/>
                <a:ea typeface="Source Sans Pro" panose="020B0503030403020204" pitchFamily="34" charset="0"/>
              </a:rPr>
              <a:t> CDC may rely on the TPL to verify the SBA Applicant’s identity</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If the TPL has not submitted the requisite annual certification to the CDC, the CDC must perform its own verification of identity</a:t>
            </a:r>
          </a:p>
        </p:txBody>
      </p:sp>
    </p:spTree>
    <p:extLst>
      <p:ext uri="{BB962C8B-B14F-4D97-AF65-F5344CB8AC3E}">
        <p14:creationId xmlns:p14="http://schemas.microsoft.com/office/powerpoint/2010/main" val="2219381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80B9-F7E8-3E4A-047D-7EB34D27DA8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7946E7-10B4-E12D-8C61-8E5F5179B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AE76E9F-31C2-9686-6FED-16A73490C999}"/>
              </a:ext>
            </a:extLst>
          </p:cNvPr>
          <p:cNvSpPr>
            <a:spLocks noGrp="1"/>
          </p:cNvSpPr>
          <p:nvPr>
            <p:ph type="title"/>
          </p:nvPr>
        </p:nvSpPr>
        <p:spPr>
          <a:xfrm>
            <a:off x="587829" y="298575"/>
            <a:ext cx="11016342" cy="804512"/>
          </a:xfrm>
        </p:spPr>
        <p:txBody>
          <a:bodyPr>
            <a:normAutofit fontScale="90000"/>
          </a:bodyPr>
          <a:lstStyle/>
          <a:p>
            <a:pPr>
              <a:lnSpc>
                <a:spcPct val="100000"/>
              </a:lnSpc>
            </a:pPr>
            <a:r>
              <a:rPr lang="en-US" sz="4000" spc="0"/>
              <a:t>Loans to ESOPs, Cooperatives, ROBS and 401(k)s</a:t>
            </a:r>
            <a:endParaRPr lang="en-US" spc="0"/>
          </a:p>
        </p:txBody>
      </p:sp>
      <p:sp>
        <p:nvSpPr>
          <p:cNvPr id="3" name="Content Placeholder 2">
            <a:extLst>
              <a:ext uri="{FF2B5EF4-FFF2-40B4-BE49-F238E27FC236}">
                <a16:creationId xmlns:a16="http://schemas.microsoft.com/office/drawing/2014/main" id="{0F11FA0E-7B73-4E55-CDF3-D107AEA0830B}"/>
              </a:ext>
            </a:extLst>
          </p:cNvPr>
          <p:cNvSpPr>
            <a:spLocks noGrp="1"/>
          </p:cNvSpPr>
          <p:nvPr>
            <p:ph idx="1"/>
          </p:nvPr>
        </p:nvSpPr>
        <p:spPr>
          <a:xfrm>
            <a:off x="627018" y="963827"/>
            <a:ext cx="11016342" cy="5595599"/>
          </a:xfrm>
        </p:spPr>
        <p:txBody>
          <a:bodyPr>
            <a:normAutofit lnSpcReduction="10000"/>
          </a:bodyPr>
          <a:lstStyle/>
          <a:p>
            <a:pPr marL="0" indent="0" hangingPunct="0">
              <a:lnSpc>
                <a:spcPct val="100000"/>
              </a:lnSpc>
              <a:buNone/>
              <a:defRPr/>
            </a:pPr>
            <a:r>
              <a:rPr lang="en-US" sz="3000" b="1" i="1">
                <a:solidFill>
                  <a:srgbClr val="C00000"/>
                </a:solidFill>
                <a:latin typeface="Source Sans Pro" panose="020B0503030403020204" pitchFamily="34" charset="0"/>
                <a:ea typeface="Source Sans Pro" panose="020B0503030403020204" pitchFamily="34" charset="0"/>
              </a:rPr>
              <a:t>Important!</a:t>
            </a:r>
          </a:p>
          <a:p>
            <a:pPr marL="0" indent="0" hangingPunct="0">
              <a:lnSpc>
                <a:spcPct val="100000"/>
              </a:lnSpc>
              <a:buNone/>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2, Para. B. Loans to ESOPs (pp. 45 - 46); </a:t>
            </a:r>
            <a:r>
              <a:rPr lang="en-US" b="1">
                <a:solidFill>
                  <a:srgbClr val="1B1E29"/>
                </a:solidFill>
                <a:latin typeface="Source Sans Pro" panose="020B0503030403020204" pitchFamily="34" charset="0"/>
                <a:ea typeface="Source Sans Pro" panose="020B0503030403020204" pitchFamily="34" charset="0"/>
              </a:rPr>
              <a:t>Ch. 2, Para. C. Loans to Cooperatives (pp. 47 - 47); and Ch. 2, Para. D.4. Loans to Businesses owned by a 401(k) Plan (p. 47 - 48)</a:t>
            </a:r>
          </a:p>
          <a:p>
            <a:pPr hangingPunct="0">
              <a:lnSpc>
                <a:spcPct val="100000"/>
              </a:lnSpc>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The SBA Lender must confirm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that the ESOP, Cooperative, the ROBS, and/or 401(k) plans meet the requirements and conditions prescribed by other regulatory bodies</a:t>
            </a:r>
          </a:p>
          <a:p>
            <a:pPr hangingPunct="0">
              <a:lnSpc>
                <a:spcPct val="100000"/>
              </a:lnSpc>
              <a:defRPr/>
            </a:pP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will not review any applications for compliance with the requirements imposed by other regulatory bodies for these types of transactions</a:t>
            </a:r>
          </a:p>
          <a:p>
            <a:pPr hangingPunct="0">
              <a:lnSpc>
                <a:spcPct val="100000"/>
              </a:lnSpc>
              <a:defRPr/>
            </a:pP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Lenders may process loans to a  loan to a Cooperative under delegated authority</a:t>
            </a:r>
          </a:p>
          <a:p>
            <a:pPr hangingPunct="0">
              <a:lnSpc>
                <a:spcPct val="100000"/>
              </a:lnSpc>
              <a:defRPr/>
            </a:pPr>
            <a:endPar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75836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5607-CC50-9501-0140-F5C72002B9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CE31-C11F-6214-D125-E4D0F05B3D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40B2E811-F72B-FD3A-0D2A-42BE820DE011}"/>
              </a:ext>
            </a:extLst>
          </p:cNvPr>
          <p:cNvSpPr>
            <a:spLocks noGrp="1"/>
          </p:cNvSpPr>
          <p:nvPr>
            <p:ph type="title"/>
          </p:nvPr>
        </p:nvSpPr>
        <p:spPr>
          <a:xfrm>
            <a:off x="587829" y="298575"/>
            <a:ext cx="11016342" cy="804512"/>
          </a:xfrm>
        </p:spPr>
        <p:txBody>
          <a:bodyPr>
            <a:normAutofit/>
          </a:bodyPr>
          <a:lstStyle/>
          <a:p>
            <a:pPr>
              <a:lnSpc>
                <a:spcPct val="100000"/>
              </a:lnSpc>
            </a:pPr>
            <a:r>
              <a:rPr lang="en-US" spc="0"/>
              <a:t>Improvements to Leased Space</a:t>
            </a:r>
          </a:p>
        </p:txBody>
      </p:sp>
      <p:sp>
        <p:nvSpPr>
          <p:cNvPr id="3" name="Content Placeholder 2">
            <a:extLst>
              <a:ext uri="{FF2B5EF4-FFF2-40B4-BE49-F238E27FC236}">
                <a16:creationId xmlns:a16="http://schemas.microsoft.com/office/drawing/2014/main" id="{CC282D55-1174-BD68-FEDC-20FC660D8396}"/>
              </a:ext>
            </a:extLst>
          </p:cNvPr>
          <p:cNvSpPr>
            <a:spLocks noGrp="1"/>
          </p:cNvSpPr>
          <p:nvPr>
            <p:ph idx="1"/>
          </p:nvPr>
        </p:nvSpPr>
        <p:spPr>
          <a:xfrm>
            <a:off x="627018" y="1222745"/>
            <a:ext cx="11016342" cy="5336681"/>
          </a:xfrm>
        </p:spPr>
        <p:txBody>
          <a:bodyPr>
            <a:normAutofit lnSpcReduction="10000"/>
          </a:bodyPr>
          <a:lstStyle/>
          <a:p>
            <a:pPr marL="0" indent="0" hangingPunct="0">
              <a:lnSpc>
                <a:spcPct val="100000"/>
              </a:lnSpc>
              <a:buNone/>
              <a:defRPr/>
            </a:pPr>
            <a:r>
              <a:rPr lang="en-US" b="1" i="1">
                <a:solidFill>
                  <a:srgbClr val="C00000"/>
                </a:solidFill>
              </a:rPr>
              <a:t>New and Important! </a:t>
            </a:r>
          </a:p>
          <a:p>
            <a:pPr marL="0" indent="0" hangingPunct="0">
              <a:lnSpc>
                <a:spcPct val="100000"/>
              </a:lnSpc>
              <a:buNone/>
              <a:defRPr/>
            </a:pP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a:t>
            </a:r>
            <a:r>
              <a:rPr lang="en-US" b="1">
                <a:solidFill>
                  <a:srgbClr val="1B1E29"/>
                </a:solidFill>
                <a:latin typeface="Source Sans Pro" panose="020B0503030403020204" pitchFamily="34" charset="0"/>
                <a:ea typeface="Source Sans Pro" panose="020B0503030403020204" pitchFamily="34" charset="0"/>
              </a:rPr>
              <a:t>3</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Para. </a:t>
            </a:r>
            <a:r>
              <a:rPr lang="en-US" b="1">
                <a:solidFill>
                  <a:srgbClr val="1B1E29"/>
                </a:solidFill>
                <a:latin typeface="Source Sans Pro" panose="020B0503030403020204" pitchFamily="34" charset="0"/>
                <a:ea typeface="Source Sans Pro" panose="020B0503030403020204" pitchFamily="34" charset="0"/>
              </a:rPr>
              <a:t>C</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.2.a. When the Borrower is Leasing Space (p. </a:t>
            </a:r>
            <a:r>
              <a:rPr lang="en-US" b="1">
                <a:solidFill>
                  <a:srgbClr val="1B1E29"/>
                </a:solidFill>
                <a:latin typeface="Source Sans Pro" panose="020B0503030403020204" pitchFamily="34" charset="0"/>
                <a:ea typeface="Source Sans Pro" panose="020B0503030403020204" pitchFamily="34" charset="0"/>
              </a:rPr>
              <a:t>54</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t>
            </a:r>
            <a:endParaRPr kumimoji="0" lang="en-US" sz="2800" b="1" i="1" u="none" strike="noStrike" kern="1200" cap="none" spc="0" normalizeH="0" baseline="0" noProof="0">
              <a:ln>
                <a:noFill/>
              </a:ln>
              <a:solidFill>
                <a:srgbClr val="FF0000"/>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When</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$500,000 or 30%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of loan proceeds (whichever is less) will be used for leasehold improvements, </a:t>
            </a: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or</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When</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r>
              <a:rPr kumimoji="0" lang="en-US"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$500,000 or 30%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of the collateral (whichever is less) consists of leasehold improvements, fixtures, machinery, or equipment that is attached to leased real estate:</a:t>
            </a:r>
          </a:p>
          <a:p>
            <a:pPr marL="457200" lvl="1" hangingPunct="0">
              <a:lnSpc>
                <a:spcPct val="100000"/>
              </a:lnSpc>
              <a:defRPr/>
            </a:pPr>
            <a:r>
              <a:rPr kumimoji="0" lang="en-US" sz="28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The SBA Lender </a:t>
            </a:r>
            <a:r>
              <a:rPr kumimoji="0" lang="en-US" sz="2800"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must</a:t>
            </a:r>
            <a:r>
              <a:rPr kumimoji="0" lang="en-US" sz="28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obtain a copy of the written lease </a:t>
            </a:r>
          </a:p>
          <a:p>
            <a:pPr marL="457200"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L</a:t>
            </a:r>
            <a:r>
              <a:rPr kumimoji="0" lang="en-US" sz="28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ease term </a:t>
            </a:r>
            <a:r>
              <a:rPr kumimoji="0" lang="en-US" sz="2800"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should</a:t>
            </a:r>
            <a:r>
              <a:rPr kumimoji="0" lang="en-US" sz="28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be at least as long as the loan maturity</a:t>
            </a:r>
          </a:p>
          <a:p>
            <a:pPr marL="457200"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An assignment of lease and Landlord’s waiver </a:t>
            </a:r>
            <a:r>
              <a:rPr lang="en-US" sz="2800" b="1" i="1">
                <a:solidFill>
                  <a:srgbClr val="1B1E29"/>
                </a:solidFill>
                <a:latin typeface="Source Sans Pro" panose="020B0503030403020204" pitchFamily="34" charset="0"/>
                <a:ea typeface="Source Sans Pro" panose="020B0503030403020204" pitchFamily="34" charset="0"/>
              </a:rPr>
              <a:t>should</a:t>
            </a:r>
            <a:r>
              <a:rPr lang="en-US" sz="2800">
                <a:solidFill>
                  <a:srgbClr val="1B1E29"/>
                </a:solidFill>
                <a:latin typeface="Source Sans Pro" panose="020B0503030403020204" pitchFamily="34" charset="0"/>
                <a:ea typeface="Source Sans Pro" panose="020B0503030403020204" pitchFamily="34" charset="0"/>
              </a:rPr>
              <a:t> be obtained</a:t>
            </a:r>
          </a:p>
          <a:p>
            <a:pPr marL="457200"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SBA Lender must document the loan file if waiver was not obtained</a:t>
            </a: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8611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E0DA-EE8C-9BAC-49C4-4A0BB0CE549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7886C02-17F0-3620-16D5-C803F8D17029}"/>
              </a:ext>
            </a:extLst>
          </p:cNvPr>
          <p:cNvSpPr txBox="1">
            <a:spLocks/>
          </p:cNvSpPr>
          <p:nvPr/>
        </p:nvSpPr>
        <p:spPr>
          <a:xfrm>
            <a:off x="9062013" y="61943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sp>
        <p:nvSpPr>
          <p:cNvPr id="2" name="Title 1">
            <a:extLst>
              <a:ext uri="{FF2B5EF4-FFF2-40B4-BE49-F238E27FC236}">
                <a16:creationId xmlns:a16="http://schemas.microsoft.com/office/drawing/2014/main" id="{BF927B25-8524-C7F0-6BAD-C8B9CEC7B39B}"/>
              </a:ext>
            </a:extLst>
          </p:cNvPr>
          <p:cNvSpPr>
            <a:spLocks noGrp="1"/>
          </p:cNvSpPr>
          <p:nvPr>
            <p:ph type="ctrTitle"/>
          </p:nvPr>
        </p:nvSpPr>
        <p:spPr>
          <a:xfrm>
            <a:off x="2720911" y="2187326"/>
            <a:ext cx="6750178" cy="1113870"/>
          </a:xfrm>
        </p:spPr>
        <p:txBody>
          <a:bodyPr>
            <a:normAutofit fontScale="90000"/>
          </a:bodyPr>
          <a:lstStyle/>
          <a:p>
            <a:r>
              <a:rPr lang="en-US" sz="5401" spc="0">
                <a:solidFill>
                  <a:schemeClr val="tx2"/>
                </a:solidFill>
              </a:rPr>
              <a:t>SBA Loan Guaranty Processing Center</a:t>
            </a:r>
          </a:p>
        </p:txBody>
      </p:sp>
      <p:sp>
        <p:nvSpPr>
          <p:cNvPr id="4" name="Text Placeholder 3">
            <a:extLst>
              <a:ext uri="{FF2B5EF4-FFF2-40B4-BE49-F238E27FC236}">
                <a16:creationId xmlns:a16="http://schemas.microsoft.com/office/drawing/2014/main" id="{E9667CFB-9FC2-E390-8D08-BA8F4A7D712E}"/>
              </a:ext>
            </a:extLst>
          </p:cNvPr>
          <p:cNvSpPr>
            <a:spLocks noGrp="1"/>
          </p:cNvSpPr>
          <p:nvPr>
            <p:ph type="body" sz="quarter" idx="10"/>
          </p:nvPr>
        </p:nvSpPr>
        <p:spPr>
          <a:xfrm>
            <a:off x="2720911" y="3559919"/>
            <a:ext cx="6750178" cy="2181514"/>
          </a:xfrm>
        </p:spPr>
        <p:txBody>
          <a:bodyPr/>
          <a:lstStyle/>
          <a:p>
            <a:r>
              <a:rPr lang="en-US">
                <a:solidFill>
                  <a:schemeClr val="tx2"/>
                </a:solidFill>
              </a:rPr>
              <a:t>Joe McClure</a:t>
            </a:r>
            <a:endParaRPr lang="en-US" sz="3200">
              <a:solidFill>
                <a:schemeClr val="tx2"/>
              </a:solidFill>
            </a:endParaRPr>
          </a:p>
          <a:p>
            <a:r>
              <a:rPr lang="en-US" sz="3200">
                <a:solidFill>
                  <a:schemeClr val="tx2"/>
                </a:solidFill>
              </a:rPr>
              <a:t>Acting Center Director</a:t>
            </a:r>
          </a:p>
          <a:p>
            <a:endParaRPr lang="en-US">
              <a:solidFill>
                <a:schemeClr val="tx2">
                  <a:lumMod val="75000"/>
                </a:schemeClr>
              </a:solidFill>
            </a:endParaRPr>
          </a:p>
          <a:p>
            <a:endParaRPr lang="en-US" sz="2400">
              <a:solidFill>
                <a:schemeClr val="tx2">
                  <a:lumMod val="75000"/>
                </a:schemeClr>
              </a:solidFill>
            </a:endParaRPr>
          </a:p>
        </p:txBody>
      </p:sp>
    </p:spTree>
    <p:extLst>
      <p:ext uri="{BB962C8B-B14F-4D97-AF65-F5344CB8AC3E}">
        <p14:creationId xmlns:p14="http://schemas.microsoft.com/office/powerpoint/2010/main" val="2947099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B359-FC99-0D8E-4C40-9C6EC2ACA6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78824B-D9BA-3834-8B9B-0A8E57DA1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CA860429-6971-7A4F-4363-3FD5BF834B64}"/>
              </a:ext>
            </a:extLst>
          </p:cNvPr>
          <p:cNvSpPr>
            <a:spLocks noGrp="1"/>
          </p:cNvSpPr>
          <p:nvPr>
            <p:ph type="title"/>
          </p:nvPr>
        </p:nvSpPr>
        <p:spPr>
          <a:xfrm>
            <a:off x="587829" y="298575"/>
            <a:ext cx="11016342" cy="804512"/>
          </a:xfrm>
        </p:spPr>
        <p:txBody>
          <a:bodyPr>
            <a:normAutofit/>
          </a:bodyPr>
          <a:lstStyle/>
          <a:p>
            <a:pPr>
              <a:lnSpc>
                <a:spcPct val="100000"/>
              </a:lnSpc>
            </a:pPr>
            <a:r>
              <a:rPr lang="en-US" spc="0"/>
              <a:t>Leased Space – Tenant Improvements</a:t>
            </a:r>
          </a:p>
        </p:txBody>
      </p:sp>
      <p:sp>
        <p:nvSpPr>
          <p:cNvPr id="3" name="Content Placeholder 2">
            <a:extLst>
              <a:ext uri="{FF2B5EF4-FFF2-40B4-BE49-F238E27FC236}">
                <a16:creationId xmlns:a16="http://schemas.microsoft.com/office/drawing/2014/main" id="{E5C5D233-5DF2-2C2C-4825-5E3788BBCDDA}"/>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1" u="none" strike="noStrike" kern="1200" cap="none" spc="0" normalizeH="0" baseline="0" noProof="0">
                <a:ln>
                  <a:noFill/>
                </a:ln>
                <a:solidFill>
                  <a:srgbClr val="C00000"/>
                </a:solidFill>
                <a:effectLst/>
                <a:uLnTx/>
                <a:uFillTx/>
                <a:latin typeface="Source Sans Pro" panose="020B0503030403020204" pitchFamily="34" charset="0"/>
                <a:ea typeface="Source Sans Pro" panose="020B0503030403020204" pitchFamily="34" charset="0"/>
              </a:rPr>
              <a:t>Updated! </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a:t>
            </a:r>
            <a:r>
              <a:rPr lang="en-US" b="1">
                <a:solidFill>
                  <a:srgbClr val="1B1E29"/>
                </a:solidFill>
                <a:latin typeface="Source Sans Pro" panose="020B0503030403020204" pitchFamily="34" charset="0"/>
                <a:ea typeface="Source Sans Pro" panose="020B0503030403020204" pitchFamily="34" charset="0"/>
              </a:rPr>
              <a:t>3</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Para. </a:t>
            </a:r>
            <a:r>
              <a:rPr lang="en-US" b="1">
                <a:solidFill>
                  <a:srgbClr val="1B1E29"/>
                </a:solidFill>
                <a:latin typeface="Source Sans Pro" panose="020B0503030403020204" pitchFamily="34" charset="0"/>
                <a:ea typeface="Source Sans Pro" panose="020B0503030403020204" pitchFamily="34" charset="0"/>
              </a:rPr>
              <a:t>C</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.2.c. Tenant Improvements (p. </a:t>
            </a:r>
            <a:r>
              <a:rPr lang="en-US" b="1">
                <a:solidFill>
                  <a:srgbClr val="1B1E29"/>
                </a:solidFill>
                <a:latin typeface="Source Sans Pro" panose="020B0503030403020204" pitchFamily="34" charset="0"/>
                <a:ea typeface="Source Sans Pro" panose="020B0503030403020204" pitchFamily="34" charset="0"/>
              </a:rPr>
              <a:t>55</a:t>
            </a:r>
            <a:r>
              <a:rPr kumimoji="0" lang="en-US"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If </a:t>
            </a:r>
            <a:r>
              <a:rPr kumimoji="0" lang="en-US"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loan proceeds finance improvements on a space that the Borrower is leasing, and if the landlord will reimburse the Borrower for such tenant improvements, </a:t>
            </a:r>
            <a:r>
              <a:rPr kumimoji="0" lang="en-US" b="1"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t>the landlord reimbursement must be used to pay down the loan:</a:t>
            </a:r>
          </a:p>
          <a:p>
            <a:pPr marL="457200" lvl="1" hangingPunct="0">
              <a:lnSpc>
                <a:spcPct val="100000"/>
              </a:lnSpc>
              <a:defRPr/>
            </a:pPr>
            <a:r>
              <a:rPr kumimoji="0" lang="en-US" sz="280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t>To a point that will not trigger a subsidy recoupment fee, and </a:t>
            </a:r>
          </a:p>
          <a:p>
            <a:pPr marL="457200" lvl="1" hangingPunct="0">
              <a:lnSpc>
                <a:spcPct val="100000"/>
              </a:lnSpc>
              <a:defRPr/>
            </a:pPr>
            <a:r>
              <a:rPr kumimoji="0" lang="en-US" sz="280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t>Remaining funds may be used for business working capital or to decrease the rent payments </a:t>
            </a:r>
            <a:r>
              <a:rPr kumimoji="0" lang="en-US" sz="2800" b="1" i="1"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t>i</a:t>
            </a:r>
            <a:r>
              <a:rPr kumimoji="0" lang="en-US" sz="2800"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f</a:t>
            </a:r>
            <a:r>
              <a:rPr kumimoji="0" lang="en-US" sz="28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the landlord reimbursement has been factored into the Lender’s working capital adequacy analysis</a:t>
            </a:r>
          </a:p>
        </p:txBody>
      </p:sp>
    </p:spTree>
    <p:extLst>
      <p:ext uri="{BB962C8B-B14F-4D97-AF65-F5344CB8AC3E}">
        <p14:creationId xmlns:p14="http://schemas.microsoft.com/office/powerpoint/2010/main" val="3398864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A01C0-9DF1-4F0A-D69A-B65DDBBBB3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7CB58-E051-F56E-FB54-B8A5AD86F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ADB6891-43F2-1EC5-0488-6545D26CD982}"/>
              </a:ext>
            </a:extLst>
          </p:cNvPr>
          <p:cNvSpPr>
            <a:spLocks noGrp="1"/>
          </p:cNvSpPr>
          <p:nvPr>
            <p:ph type="title"/>
          </p:nvPr>
        </p:nvSpPr>
        <p:spPr>
          <a:xfrm>
            <a:off x="587829" y="298575"/>
            <a:ext cx="11016342" cy="804512"/>
          </a:xfrm>
        </p:spPr>
        <p:txBody>
          <a:bodyPr>
            <a:normAutofit/>
          </a:bodyPr>
          <a:lstStyle/>
          <a:p>
            <a:pPr>
              <a:lnSpc>
                <a:spcPct val="100000"/>
              </a:lnSpc>
            </a:pPr>
            <a:r>
              <a:rPr lang="en-US" spc="0"/>
              <a:t>Fees, Out of Pocket Expenses &amp; Agent Fee Disclosure</a:t>
            </a:r>
          </a:p>
        </p:txBody>
      </p:sp>
      <p:sp>
        <p:nvSpPr>
          <p:cNvPr id="3" name="Content Placeholder 2">
            <a:extLst>
              <a:ext uri="{FF2B5EF4-FFF2-40B4-BE49-F238E27FC236}">
                <a16:creationId xmlns:a16="http://schemas.microsoft.com/office/drawing/2014/main" id="{214DE39E-E11E-E873-CE7C-5E59B5C72255}"/>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1" u="none" strike="noStrike" kern="1200" cap="none" spc="0" normalizeH="0" baseline="0" noProof="0">
                <a:ln>
                  <a:noFill/>
                </a:ln>
                <a:solidFill>
                  <a:srgbClr val="C00000"/>
                </a:solidFill>
                <a:effectLst/>
                <a:uLnTx/>
                <a:uFillTx/>
                <a:latin typeface="Source Sans Pro" panose="020B0503030403020204" pitchFamily="34" charset="0"/>
                <a:ea typeface="Source Sans Pro" panose="020B0503030403020204" pitchFamily="34" charset="0"/>
              </a:rPr>
              <a:t>Important! </a:t>
            </a:r>
            <a:r>
              <a:rPr kumimoji="0" lang="en-US" sz="3000" b="1"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t>Ch. 4, Para. C.2.a. Packaging Fees (pp. 64 - 65)</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a:t>
            </a:r>
            <a:r>
              <a:rPr lang="en-US" sz="3000" b="1">
                <a:solidFill>
                  <a:srgbClr val="1B1E29"/>
                </a:solidFill>
                <a:latin typeface="Source Sans Pro" panose="020B0503030403020204" pitchFamily="34" charset="0"/>
                <a:ea typeface="Source Sans Pro" panose="020B0503030403020204" pitchFamily="34" charset="0"/>
              </a:rPr>
              <a:t>4, Para. C.2.c. Out of Pocket Expenses (p. 67)</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Fees charged for legal services must be for services performed by an attorney licensed in the project state, regardless whether the attorney is in-house or outside counsel</a:t>
            </a:r>
          </a:p>
          <a:p>
            <a:pPr marL="0" indent="0" hangingPunct="0">
              <a:lnSpc>
                <a:spcPct val="100000"/>
              </a:lnSpc>
              <a:buNone/>
              <a:defRPr/>
            </a:pPr>
            <a:r>
              <a:rPr lang="en-US" sz="3000" b="1">
                <a:solidFill>
                  <a:srgbClr val="1B1E29"/>
                </a:solidFill>
                <a:latin typeface="Source Sans Pro" panose="020B0503030403020204" pitchFamily="34" charset="0"/>
                <a:ea typeface="Source Sans Pro" panose="020B0503030403020204" pitchFamily="34" charset="0"/>
              </a:rPr>
              <a:t>Ch. 4, Para. D.2.c. Agents Fee Disclosure (p. 70)</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SBA Form 159 must be completed and signed by the Applicant, </a:t>
            </a:r>
            <a:r>
              <a:rPr lang="en-US" b="1" i="1">
                <a:solidFill>
                  <a:srgbClr val="1B1E29"/>
                </a:solidFill>
                <a:latin typeface="Source Sans Pro" panose="020B0503030403020204" pitchFamily="34" charset="0"/>
                <a:ea typeface="Source Sans Pro" panose="020B0503030403020204" pitchFamily="34" charset="0"/>
              </a:rPr>
              <a:t>the Agent, </a:t>
            </a:r>
            <a:r>
              <a:rPr lang="en-US">
                <a:solidFill>
                  <a:srgbClr val="1B1E29"/>
                </a:solidFill>
                <a:latin typeface="Source Sans Pro" panose="020B0503030403020204" pitchFamily="34" charset="0"/>
                <a:ea typeface="Source Sans Pro" panose="020B0503030403020204" pitchFamily="34" charset="0"/>
              </a:rPr>
              <a:t>and the Lender</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If the Lender is acting as both Lender and Agent, the Lender must sign the Form 159 twice</a:t>
            </a: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6283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6A2D-3BBF-1CE7-A857-1D0E36147E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09569-4384-95FF-4EB9-B0DE2576D7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22344690-4B1B-233E-F777-08FE8F99AAC6}"/>
              </a:ext>
            </a:extLst>
          </p:cNvPr>
          <p:cNvSpPr>
            <a:spLocks noGrp="1"/>
          </p:cNvSpPr>
          <p:nvPr>
            <p:ph type="title"/>
          </p:nvPr>
        </p:nvSpPr>
        <p:spPr>
          <a:xfrm>
            <a:off x="587829" y="298574"/>
            <a:ext cx="11016342" cy="714679"/>
          </a:xfrm>
        </p:spPr>
        <p:txBody>
          <a:bodyPr>
            <a:normAutofit/>
          </a:bodyPr>
          <a:lstStyle/>
          <a:p>
            <a:pPr>
              <a:lnSpc>
                <a:spcPct val="100000"/>
              </a:lnSpc>
            </a:pPr>
            <a:r>
              <a:rPr lang="en-US" spc="0"/>
              <a:t>Guaranties</a:t>
            </a:r>
          </a:p>
        </p:txBody>
      </p:sp>
      <p:sp>
        <p:nvSpPr>
          <p:cNvPr id="3" name="Content Placeholder 2">
            <a:extLst>
              <a:ext uri="{FF2B5EF4-FFF2-40B4-BE49-F238E27FC236}">
                <a16:creationId xmlns:a16="http://schemas.microsoft.com/office/drawing/2014/main" id="{DD653E48-C3E9-BBCF-1CCB-F12AF92946F5}"/>
              </a:ext>
            </a:extLst>
          </p:cNvPr>
          <p:cNvSpPr>
            <a:spLocks noGrp="1"/>
          </p:cNvSpPr>
          <p:nvPr>
            <p:ph idx="1"/>
          </p:nvPr>
        </p:nvSpPr>
        <p:spPr>
          <a:xfrm>
            <a:off x="627018" y="914401"/>
            <a:ext cx="11016342" cy="5645026"/>
          </a:xfrm>
        </p:spPr>
        <p:txBody>
          <a:bodyPr>
            <a:normAutofit fontScale="92500" lnSpcReduction="10000"/>
          </a:bodyPr>
          <a:lstStyle/>
          <a:p>
            <a:pPr marL="0" indent="0" hangingPunct="0">
              <a:lnSpc>
                <a:spcPct val="100000"/>
              </a:lnSpc>
              <a:buNone/>
              <a:defRPr/>
            </a:pPr>
            <a:r>
              <a:rPr lang="en-US" sz="32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A. Guaranties (p. 89)</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Added concept of </a:t>
            </a:r>
            <a:r>
              <a:rPr lang="en-US" b="1" i="1">
                <a:solidFill>
                  <a:srgbClr val="1B1E29"/>
                </a:solidFill>
                <a:latin typeface="Source Sans Pro" panose="020B0503030403020204" pitchFamily="34" charset="0"/>
                <a:ea typeface="Source Sans Pro" panose="020B0503030403020204" pitchFamily="34" charset="0"/>
              </a:rPr>
              <a:t>direct and/or indirect owner </a:t>
            </a:r>
            <a:r>
              <a:rPr lang="en-US">
                <a:solidFill>
                  <a:srgbClr val="1B1E29"/>
                </a:solidFill>
                <a:latin typeface="Source Sans Pro" panose="020B0503030403020204" pitchFamily="34" charset="0"/>
                <a:ea typeface="Source Sans Pro" panose="020B0503030403020204" pitchFamily="34" charset="0"/>
              </a:rPr>
              <a:t>to guaranty requirements (Replaces SBA-defined “Beneficial Owner”)</a:t>
            </a:r>
          </a:p>
          <a:p>
            <a:pPr marL="0" indent="0" hangingPunct="0">
              <a:lnSpc>
                <a:spcPct val="100000"/>
              </a:lnSpc>
              <a:buNone/>
              <a:defRPr/>
            </a:pPr>
            <a:r>
              <a:rPr kumimoji="0" lang="en-US" sz="3000" b="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A.1.e. Financial statements for guarantors (p. 89) </a:t>
            </a:r>
          </a:p>
          <a:p>
            <a:pPr marL="0" indent="0" hangingPunct="0">
              <a:lnSpc>
                <a:spcPct val="100000"/>
              </a:lnSpc>
              <a:buNone/>
              <a:defRPr/>
            </a:pPr>
            <a:r>
              <a:rPr lang="en-US" sz="3000" b="1">
                <a:solidFill>
                  <a:srgbClr val="1B1E29"/>
                </a:solidFill>
                <a:latin typeface="Source Sans Pro" panose="020B0503030403020204" pitchFamily="34" charset="0"/>
                <a:ea typeface="Source Sans Pro" panose="020B0503030403020204" pitchFamily="34" charset="0"/>
              </a:rPr>
              <a:t>Ch. 5, Para. A.3.b. Corporate/Other Guaranties (p. 90)</a:t>
            </a:r>
          </a:p>
          <a:p>
            <a:pPr hangingPunct="0">
              <a:lnSpc>
                <a:spcPct val="100000"/>
              </a:lnSpc>
              <a:defRPr/>
            </a:pPr>
            <a:r>
              <a:rPr kumimoji="0" lang="en-US"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The SBA Lender must obtain a financial statement from </a:t>
            </a:r>
            <a:r>
              <a:rPr kumimoji="0" lang="en-US" b="1" i="1" u="sng"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all</a:t>
            </a:r>
            <a:r>
              <a:rPr kumimoji="0" lang="en-US"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individuals and entities guaranteeing the loan except for Supplemental Guarantors</a:t>
            </a:r>
          </a:p>
          <a:p>
            <a:pPr hangingPunct="0">
              <a:lnSpc>
                <a:spcPct val="100000"/>
              </a:lnSpc>
              <a:defRPr/>
            </a:pPr>
            <a:r>
              <a:rPr kumimoji="0" lang="en-US" b="1" i="1" u="none" strike="noStrike" kern="1200" cap="none" spc="0" normalizeH="0" baseline="0" noProof="0">
                <a:ln>
                  <a:noFill/>
                </a:ln>
                <a:solidFill>
                  <a:srgbClr val="C00000"/>
                </a:solidFill>
                <a:effectLst/>
                <a:uLnTx/>
                <a:uFillTx/>
                <a:latin typeface="Source Sans Pro" panose="020B0503030403020204" pitchFamily="34" charset="0"/>
                <a:ea typeface="Source Sans Pro" panose="020B0503030403020204" pitchFamily="34" charset="0"/>
              </a:rPr>
              <a:t>Removed Substitution of Personal/Corporate Guaranty Liability</a:t>
            </a:r>
          </a:p>
          <a:p>
            <a:pPr marL="0" indent="0" hangingPunct="0">
              <a:lnSpc>
                <a:spcPct val="100000"/>
              </a:lnSpc>
              <a:buNone/>
              <a:defRPr/>
            </a:pPr>
            <a:r>
              <a:rPr kumimoji="0" lang="en-US" sz="3000" b="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A.4. </a:t>
            </a:r>
            <a:r>
              <a:rPr lang="en-US" sz="3000" b="1">
                <a:latin typeface="Source Sans Pro" panose="020B0503030403020204" pitchFamily="34" charset="0"/>
                <a:ea typeface="Source Sans Pro" panose="020B0503030403020204" pitchFamily="34" charset="0"/>
              </a:rPr>
              <a:t>Guarantor Citizenship Requirement </a:t>
            </a:r>
            <a:r>
              <a:rPr lang="en-US" sz="3000" b="1">
                <a:solidFill>
                  <a:srgbClr val="1B1E29"/>
                </a:solidFill>
                <a:latin typeface="Source Sans Pro" panose="020B0503030403020204" pitchFamily="34" charset="0"/>
                <a:ea typeface="Source Sans Pro" panose="020B0503030403020204" pitchFamily="34" charset="0"/>
              </a:rPr>
              <a:t>(p. 90)</a:t>
            </a:r>
          </a:p>
          <a:p>
            <a:pPr hangingPunct="0">
              <a:lnSpc>
                <a:spcPct val="100000"/>
              </a:lnSpc>
              <a:defRPr/>
            </a:pPr>
            <a:r>
              <a:rPr kumimoji="0" lang="en-US"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Guarantors must comply with the requirements in Ch. 1, Para. F, Businesses Owned by Non-U.S. Citizens</a:t>
            </a:r>
          </a:p>
        </p:txBody>
      </p:sp>
    </p:spTree>
    <p:extLst>
      <p:ext uri="{BB962C8B-B14F-4D97-AF65-F5344CB8AC3E}">
        <p14:creationId xmlns:p14="http://schemas.microsoft.com/office/powerpoint/2010/main" val="747536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B4CA-9823-2B12-69A2-956972275E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315DF9-B55A-F010-737C-A6448FA926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F9B89018-4C80-E58E-7173-29088AEA2603}"/>
              </a:ext>
            </a:extLst>
          </p:cNvPr>
          <p:cNvSpPr>
            <a:spLocks noGrp="1"/>
          </p:cNvSpPr>
          <p:nvPr>
            <p:ph type="title"/>
          </p:nvPr>
        </p:nvSpPr>
        <p:spPr>
          <a:xfrm>
            <a:off x="587829" y="298575"/>
            <a:ext cx="11016342" cy="804512"/>
          </a:xfrm>
        </p:spPr>
        <p:txBody>
          <a:bodyPr>
            <a:normAutofit/>
          </a:bodyPr>
          <a:lstStyle/>
          <a:p>
            <a:pPr>
              <a:lnSpc>
                <a:spcPct val="100000"/>
              </a:lnSpc>
            </a:pPr>
            <a:r>
              <a:rPr lang="en-US" spc="0"/>
              <a:t>Tax Transcript/Verification of Financial Information</a:t>
            </a:r>
          </a:p>
        </p:txBody>
      </p:sp>
      <p:sp>
        <p:nvSpPr>
          <p:cNvPr id="3" name="Content Placeholder 2">
            <a:extLst>
              <a:ext uri="{FF2B5EF4-FFF2-40B4-BE49-F238E27FC236}">
                <a16:creationId xmlns:a16="http://schemas.microsoft.com/office/drawing/2014/main" id="{97580CD7-AB42-9E97-E1A5-B0589851A72F}"/>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B.4. IRS Tax Transcript/Verification of Financial Information (pp. 91 - 92)</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For a change of ownership when there is an acquisition of a division or a segment of an existing business, the SBA Lender may use alternative forms of third-party verification such as third-party CPA-prepared or reviewed financial statements, sales tax payment records, transient occupancy tax, credit reporting services, etc., to verify the seller’s financial data</a:t>
            </a:r>
          </a:p>
          <a:p>
            <a:pPr hangingPunct="0">
              <a:lnSpc>
                <a:spcPct val="100000"/>
              </a:lnSpc>
              <a:defRPr/>
            </a:pPr>
            <a:r>
              <a:rPr lang="en-US" b="1" i="1">
                <a:solidFill>
                  <a:srgbClr val="1B1E29"/>
                </a:solidFill>
                <a:latin typeface="Source Sans Pro" panose="020B0503030403020204" pitchFamily="34" charset="0"/>
                <a:ea typeface="Source Sans Pro" panose="020B0503030403020204" pitchFamily="34" charset="0"/>
              </a:rPr>
              <a:t>SBA Lenders must verify financial information for all SBA Loans</a:t>
            </a:r>
            <a:endParaRPr lang="en-US">
              <a:solidFill>
                <a:srgbClr val="1B1E29"/>
              </a:solidFill>
              <a:latin typeface="Source Sans Pro" panose="020B0503030403020204" pitchFamily="34" charset="0"/>
              <a:ea typeface="Source Sans Pro" panose="020B0503030403020204" pitchFamily="34" charset="0"/>
            </a:endParaRPr>
          </a:p>
          <a:p>
            <a:pPr hangingPunct="0">
              <a:lnSpc>
                <a:spcPct val="100000"/>
              </a:lnSpc>
              <a:defRPr/>
            </a:pPr>
            <a:r>
              <a:rPr lang="en-US" b="1" i="1">
                <a:solidFill>
                  <a:srgbClr val="C00000"/>
                </a:solidFill>
                <a:latin typeface="Source Sans Pro" panose="020B0503030403020204" pitchFamily="34" charset="0"/>
                <a:ea typeface="Source Sans Pro" panose="020B0503030403020204" pitchFamily="34" charset="0"/>
              </a:rPr>
              <a:t>Removed the “Do what you do” for loans of $500,000 and less</a:t>
            </a:r>
          </a:p>
        </p:txBody>
      </p:sp>
    </p:spTree>
    <p:extLst>
      <p:ext uri="{BB962C8B-B14F-4D97-AF65-F5344CB8AC3E}">
        <p14:creationId xmlns:p14="http://schemas.microsoft.com/office/powerpoint/2010/main" val="366883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9DE3-C76F-5C0E-EA5D-F893A7EDFE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C68E7E-1059-2E81-EB9A-33F85A1A1A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53E72889-E116-EC54-166C-313DA4A545C3}"/>
              </a:ext>
            </a:extLst>
          </p:cNvPr>
          <p:cNvSpPr>
            <a:spLocks noGrp="1"/>
          </p:cNvSpPr>
          <p:nvPr>
            <p:ph type="title"/>
          </p:nvPr>
        </p:nvSpPr>
        <p:spPr>
          <a:xfrm>
            <a:off x="587829" y="298575"/>
            <a:ext cx="11016342" cy="804512"/>
          </a:xfrm>
        </p:spPr>
        <p:txBody>
          <a:bodyPr>
            <a:normAutofit/>
          </a:bodyPr>
          <a:lstStyle/>
          <a:p>
            <a:pPr>
              <a:lnSpc>
                <a:spcPct val="100000"/>
              </a:lnSpc>
            </a:pPr>
            <a:r>
              <a:rPr lang="en-US" spc="0"/>
              <a:t>Hazard Insurance Requirements</a:t>
            </a:r>
          </a:p>
        </p:txBody>
      </p:sp>
      <p:sp>
        <p:nvSpPr>
          <p:cNvPr id="3" name="Content Placeholder 2">
            <a:extLst>
              <a:ext uri="{FF2B5EF4-FFF2-40B4-BE49-F238E27FC236}">
                <a16:creationId xmlns:a16="http://schemas.microsoft.com/office/drawing/2014/main" id="{985D9AD6-876D-F771-85D5-3D986323F3F7}"/>
              </a:ext>
            </a:extLst>
          </p:cNvPr>
          <p:cNvSpPr>
            <a:spLocks noGrp="1"/>
          </p:cNvSpPr>
          <p:nvPr>
            <p:ph idx="1"/>
          </p:nvPr>
        </p:nvSpPr>
        <p:spPr>
          <a:xfrm>
            <a:off x="627018" y="1222745"/>
            <a:ext cx="11016342" cy="5336681"/>
          </a:xfrm>
        </p:spPr>
        <p:txBody>
          <a:bodyPr>
            <a:normAutofit/>
          </a:bodyPr>
          <a:lstStyle/>
          <a:p>
            <a:pPr marL="0" indent="0" hangingPunct="0">
              <a:lnSpc>
                <a:spcPct val="100000"/>
              </a:lnSpc>
              <a:buNone/>
              <a:defRPr/>
            </a:pPr>
            <a:r>
              <a:rPr lang="en-US" sz="3200" b="1" i="1">
                <a:solidFill>
                  <a:srgbClr val="C00000"/>
                </a:solidFill>
              </a:rPr>
              <a:t>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C.1. Hazard Insurance (pp. 92 - 93)</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For 7(a) loans and 504 project greater than $50,000 SBA requires hazard insurance on </a:t>
            </a:r>
            <a:r>
              <a:rPr lang="en-US" b="1">
                <a:solidFill>
                  <a:srgbClr val="1B1E29"/>
                </a:solidFill>
                <a:latin typeface="Source Sans Pro" panose="020B0503030403020204" pitchFamily="34" charset="0"/>
                <a:ea typeface="Source Sans Pro" panose="020B0503030403020204" pitchFamily="34" charset="0"/>
              </a:rPr>
              <a:t>all assets pledged as collateral </a:t>
            </a:r>
            <a:r>
              <a:rPr lang="en-US" b="1" i="1">
                <a:solidFill>
                  <a:srgbClr val="C00000"/>
                </a:solidFill>
                <a:latin typeface="Source Sans Pro" panose="020B0503030403020204" pitchFamily="34" charset="0"/>
                <a:ea typeface="Source Sans Pro" panose="020B0503030403020204" pitchFamily="34" charset="0"/>
              </a:rPr>
              <a:t>(reduced from $500,000 in 50 10 7.1)</a:t>
            </a:r>
          </a:p>
          <a:p>
            <a:pPr hangingPunct="0">
              <a:lnSpc>
                <a:spcPct val="100000"/>
              </a:lnSpc>
              <a:defRPr/>
            </a:pPr>
            <a:r>
              <a:rPr lang="en-US" b="1" i="1">
                <a:solidFill>
                  <a:srgbClr val="C00000"/>
                </a:solidFill>
                <a:latin typeface="Source Sans Pro" panose="020B0503030403020204" pitchFamily="34" charset="0"/>
                <a:ea typeface="Source Sans Pro" panose="020B0503030403020204" pitchFamily="34" charset="0"/>
              </a:rPr>
              <a:t>If hazard insurance is not available, the loan cannot be approved</a:t>
            </a:r>
          </a:p>
          <a:p>
            <a:pPr hangingPunct="0">
              <a:lnSpc>
                <a:spcPct val="100000"/>
              </a:lnSpc>
              <a:defRPr/>
            </a:pPr>
            <a:r>
              <a:rPr lang="en-US" b="1" i="1">
                <a:latin typeface="Source Sans Pro" panose="020B0503030403020204" pitchFamily="34" charset="0"/>
                <a:ea typeface="Source Sans Pro" panose="020B0503030403020204" pitchFamily="34" charset="0"/>
              </a:rPr>
              <a:t>Exception for hazard insurance on SBA Express and Export Express Loans - </a:t>
            </a:r>
            <a:r>
              <a:rPr lang="en-US">
                <a:latin typeface="Source Sans Pro" panose="020B0503030403020204" pitchFamily="34" charset="0"/>
                <a:ea typeface="Source Sans Pro" panose="020B0503030403020204" pitchFamily="34" charset="0"/>
              </a:rPr>
              <a:t>If the Lender does not require hazard insurance, the Lender must document the reason in its loan file</a:t>
            </a:r>
          </a:p>
          <a:p>
            <a:pPr hangingPunct="0">
              <a:lnSpc>
                <a:spcPct val="100000"/>
              </a:lnSpc>
              <a:defRPr/>
            </a:pPr>
            <a:endParaRPr lang="en-US" sz="30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0671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538B3-317C-7E8A-6E41-06CC4E95FB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8DBB99-C805-E8FA-F95F-DF4B59C921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3BCEC00-958F-116B-A23C-53B8F9777A95}"/>
              </a:ext>
            </a:extLst>
          </p:cNvPr>
          <p:cNvSpPr>
            <a:spLocks noGrp="1"/>
          </p:cNvSpPr>
          <p:nvPr>
            <p:ph type="title"/>
          </p:nvPr>
        </p:nvSpPr>
        <p:spPr>
          <a:xfrm>
            <a:off x="587829" y="298575"/>
            <a:ext cx="11016342" cy="804512"/>
          </a:xfrm>
        </p:spPr>
        <p:txBody>
          <a:bodyPr>
            <a:normAutofit/>
          </a:bodyPr>
          <a:lstStyle/>
          <a:p>
            <a:pPr>
              <a:lnSpc>
                <a:spcPct val="100000"/>
              </a:lnSpc>
            </a:pPr>
            <a:r>
              <a:rPr lang="en-US" spc="0"/>
              <a:t>Flood Insurance Requirements</a:t>
            </a:r>
          </a:p>
        </p:txBody>
      </p:sp>
      <p:sp>
        <p:nvSpPr>
          <p:cNvPr id="3" name="Content Placeholder 2">
            <a:extLst>
              <a:ext uri="{FF2B5EF4-FFF2-40B4-BE49-F238E27FC236}">
                <a16:creationId xmlns:a16="http://schemas.microsoft.com/office/drawing/2014/main" id="{EA49F339-DE13-32FB-26AB-57CB666BF3B4}"/>
              </a:ext>
            </a:extLst>
          </p:cNvPr>
          <p:cNvSpPr>
            <a:spLocks noGrp="1"/>
          </p:cNvSpPr>
          <p:nvPr>
            <p:ph idx="1"/>
          </p:nvPr>
        </p:nvSpPr>
        <p:spPr>
          <a:xfrm>
            <a:off x="627018" y="1222745"/>
            <a:ext cx="11016342" cy="5336681"/>
          </a:xfrm>
        </p:spPr>
        <p:txBody>
          <a:bodyPr>
            <a:normAutofit/>
          </a:bodyPr>
          <a:lstStyle/>
          <a:p>
            <a:pPr marL="0" indent="0" hangingPunct="0">
              <a:lnSpc>
                <a:spcPct val="100000"/>
              </a:lnSpc>
              <a:buNone/>
              <a:defRPr/>
            </a:pPr>
            <a:r>
              <a:rPr lang="en-US" sz="3200" b="1" i="1">
                <a:solidFill>
                  <a:srgbClr val="C00000"/>
                </a:solidFill>
              </a:rPr>
              <a:t>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C.3.c. and C.3.d. Flood Insurance (pp. 94 - 95)</a:t>
            </a:r>
          </a:p>
          <a:p>
            <a:pPr hangingPunct="0">
              <a:lnSpc>
                <a:spcPct val="100000"/>
              </a:lnSpc>
              <a:defRPr/>
            </a:pPr>
            <a:r>
              <a:rPr lang="en-US" sz="3000" b="1" i="1">
                <a:latin typeface="Source Sans Pro" panose="020B0503030403020204" pitchFamily="34" charset="0"/>
                <a:ea typeface="Source Sans Pro" panose="020B0503030403020204" pitchFamily="34" charset="0"/>
              </a:rPr>
              <a:t>If any portion of a building that is collateral for the loan is located in a special flood hazard area</a:t>
            </a:r>
            <a:r>
              <a:rPr lang="en-US" sz="3000">
                <a:latin typeface="Source Sans Pro" panose="020B0503030403020204" pitchFamily="34" charset="0"/>
                <a:ea typeface="Source Sans Pro" panose="020B0503030403020204" pitchFamily="34" charset="0"/>
              </a:rPr>
              <a:t>, the SBA Lender must require the Applicant to obtain flood insurance for the building </a:t>
            </a:r>
          </a:p>
          <a:p>
            <a:pPr hangingPunct="0">
              <a:lnSpc>
                <a:spcPct val="100000"/>
              </a:lnSpc>
              <a:defRPr/>
            </a:pPr>
            <a:r>
              <a:rPr lang="en-US" sz="3000" b="1" i="1">
                <a:latin typeface="Source Sans Pro" panose="020B0503030403020204" pitchFamily="34" charset="0"/>
                <a:ea typeface="Source Sans Pro" panose="020B0503030403020204" pitchFamily="34" charset="0"/>
              </a:rPr>
              <a:t>If any equipment, fixtures or inventory that is collateral for the loan </a:t>
            </a:r>
            <a:r>
              <a:rPr lang="en-US" sz="3000">
                <a:latin typeface="Source Sans Pro" panose="020B0503030403020204" pitchFamily="34" charset="0"/>
                <a:ea typeface="Source Sans Pro" panose="020B0503030403020204" pitchFamily="34" charset="0"/>
              </a:rPr>
              <a:t>(“Personal Property Collateral”) is in a building of which any portion is located in a special flood hazard area </a:t>
            </a:r>
            <a:r>
              <a:rPr lang="en-US" sz="3000" b="1" i="1" u="sng">
                <a:latin typeface="Source Sans Pro" panose="020B0503030403020204" pitchFamily="34" charset="0"/>
                <a:ea typeface="Source Sans Pro" panose="020B0503030403020204" pitchFamily="34" charset="0"/>
              </a:rPr>
              <a:t>and</a:t>
            </a:r>
            <a:r>
              <a:rPr lang="en-US" sz="3000" b="1" i="1">
                <a:latin typeface="Source Sans Pro" panose="020B0503030403020204" pitchFamily="34" charset="0"/>
                <a:ea typeface="Source Sans Pro" panose="020B0503030403020204" pitchFamily="34" charset="0"/>
              </a:rPr>
              <a:t> that building is collateral for the loan</a:t>
            </a:r>
            <a:r>
              <a:rPr lang="en-US" sz="3000">
                <a:latin typeface="Source Sans Pro" panose="020B0503030403020204" pitchFamily="34" charset="0"/>
                <a:ea typeface="Source Sans Pro" panose="020B0503030403020204" pitchFamily="34" charset="0"/>
              </a:rPr>
              <a:t>, SBA Lender must require flood insurance for the Personal Property Collateral</a:t>
            </a:r>
          </a:p>
        </p:txBody>
      </p:sp>
    </p:spTree>
    <p:extLst>
      <p:ext uri="{BB962C8B-B14F-4D97-AF65-F5344CB8AC3E}">
        <p14:creationId xmlns:p14="http://schemas.microsoft.com/office/powerpoint/2010/main" val="2656455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77FC-8722-EAE5-E9E7-5139DC73C3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2A59FC-77D5-2057-0321-31914D6F6A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605F4F74-ED67-69D2-0D66-5744BF01AC24}"/>
              </a:ext>
            </a:extLst>
          </p:cNvPr>
          <p:cNvSpPr>
            <a:spLocks noGrp="1"/>
          </p:cNvSpPr>
          <p:nvPr>
            <p:ph type="title"/>
          </p:nvPr>
        </p:nvSpPr>
        <p:spPr>
          <a:xfrm>
            <a:off x="587829" y="298575"/>
            <a:ext cx="11016342" cy="603468"/>
          </a:xfrm>
        </p:spPr>
        <p:txBody>
          <a:bodyPr>
            <a:normAutofit fontScale="90000"/>
          </a:bodyPr>
          <a:lstStyle/>
          <a:p>
            <a:pPr>
              <a:lnSpc>
                <a:spcPct val="100000"/>
              </a:lnSpc>
            </a:pPr>
            <a:r>
              <a:rPr lang="en-US" spc="0"/>
              <a:t>Life Insurance Requirements</a:t>
            </a:r>
          </a:p>
        </p:txBody>
      </p:sp>
      <p:sp>
        <p:nvSpPr>
          <p:cNvPr id="3" name="Content Placeholder 2">
            <a:extLst>
              <a:ext uri="{FF2B5EF4-FFF2-40B4-BE49-F238E27FC236}">
                <a16:creationId xmlns:a16="http://schemas.microsoft.com/office/drawing/2014/main" id="{B18B35D1-B73A-489C-2C5C-315135759723}"/>
              </a:ext>
            </a:extLst>
          </p:cNvPr>
          <p:cNvSpPr>
            <a:spLocks noGrp="1"/>
          </p:cNvSpPr>
          <p:nvPr>
            <p:ph idx="1"/>
          </p:nvPr>
        </p:nvSpPr>
        <p:spPr>
          <a:xfrm>
            <a:off x="627018" y="902043"/>
            <a:ext cx="11016342" cy="5657383"/>
          </a:xfrm>
        </p:spPr>
        <p:txBody>
          <a:bodyPr>
            <a:normAutofit/>
          </a:bodyPr>
          <a:lstStyle/>
          <a:p>
            <a:pPr marL="0" indent="0" hangingPunct="0">
              <a:lnSpc>
                <a:spcPct val="100000"/>
              </a:lnSpc>
              <a:buNone/>
              <a:defRPr/>
            </a:pPr>
            <a:r>
              <a:rPr lang="en-US" sz="3200" b="1" i="1">
                <a:solidFill>
                  <a:srgbClr val="C00000"/>
                </a:solidFill>
              </a:rPr>
              <a:t>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C.4.d Life Insurance Requirements (pp. 95 - 96)</a:t>
            </a:r>
          </a:p>
          <a:p>
            <a:pPr hangingPunct="0">
              <a:lnSpc>
                <a:spcPct val="100000"/>
              </a:lnSpc>
              <a:defRPr/>
            </a:pPr>
            <a:r>
              <a:rPr lang="en-US" b="1">
                <a:solidFill>
                  <a:srgbClr val="1B1E29"/>
                </a:solidFill>
                <a:latin typeface="Source Sans Pro" panose="020B0503030403020204" pitchFamily="34" charset="0"/>
                <a:ea typeface="Source Sans Pro" panose="020B0503030403020204" pitchFamily="34" charset="0"/>
              </a:rPr>
              <a:t>7(a) Small, SBA Express, and Export Express Lenders </a:t>
            </a:r>
            <a:r>
              <a:rPr lang="en-US">
                <a:solidFill>
                  <a:srgbClr val="1B1E29"/>
                </a:solidFill>
                <a:latin typeface="Source Sans Pro" panose="020B0503030403020204" pitchFamily="34" charset="0"/>
                <a:ea typeface="Source Sans Pro" panose="020B0503030403020204" pitchFamily="34" charset="0"/>
              </a:rPr>
              <a:t>follow their policy for similarly-sized non-SBA guaranteed commercial loans</a:t>
            </a:r>
          </a:p>
          <a:p>
            <a:pPr hangingPunct="0">
              <a:lnSpc>
                <a:spcPct val="100000"/>
              </a:lnSpc>
              <a:defRPr/>
            </a:pPr>
            <a:r>
              <a:rPr lang="en-US" b="1">
                <a:solidFill>
                  <a:srgbClr val="1B1E29"/>
                </a:solidFill>
                <a:latin typeface="Source Sans Pro" panose="020B0503030403020204" pitchFamily="34" charset="0"/>
                <a:ea typeface="Source Sans Pro" panose="020B0503030403020204" pitchFamily="34" charset="0"/>
              </a:rPr>
              <a:t>Other 7(a) Lenders </a:t>
            </a:r>
            <a:r>
              <a:rPr lang="en-US">
                <a:solidFill>
                  <a:srgbClr val="1B1E29"/>
                </a:solidFill>
                <a:latin typeface="Source Sans Pro" panose="020B0503030403020204" pitchFamily="34" charset="0"/>
                <a:ea typeface="Source Sans Pro" panose="020B0503030403020204" pitchFamily="34" charset="0"/>
              </a:rPr>
              <a:t>may follow their internal policy for similarly-sized non-SBA guaranteed commercial loans, </a:t>
            </a:r>
            <a:r>
              <a:rPr lang="en-US" b="1" i="1">
                <a:solidFill>
                  <a:srgbClr val="1B1E29"/>
                </a:solidFill>
                <a:latin typeface="Source Sans Pro" panose="020B0503030403020204" pitchFamily="34" charset="0"/>
                <a:ea typeface="Source Sans Pro" panose="020B0503030403020204" pitchFamily="34" charset="0"/>
              </a:rPr>
              <a:t>except if the loan is not fully secured – then life insurance is required in the amount of the collateral shortfall for:</a:t>
            </a:r>
            <a:endParaRPr lang="en-US" sz="2800">
              <a:solidFill>
                <a:srgbClr val="1B1E29"/>
              </a:solidFill>
              <a:latin typeface="Source Sans Pro" panose="020B0503030403020204" pitchFamily="34" charset="0"/>
              <a:ea typeface="Source Sans Pro" panose="020B0503030403020204" pitchFamily="34" charset="0"/>
            </a:endParaRPr>
          </a:p>
          <a:p>
            <a:pPr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Principals of sole proprietorships</a:t>
            </a:r>
          </a:p>
          <a:p>
            <a:pPr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Single-member LLCs, or </a:t>
            </a:r>
          </a:p>
          <a:p>
            <a:pPr lvl="1" hangingPunct="0">
              <a:lnSpc>
                <a:spcPct val="100000"/>
              </a:lnSpc>
              <a:defRPr/>
            </a:pPr>
            <a:r>
              <a:rPr lang="en-US" sz="2800">
                <a:solidFill>
                  <a:srgbClr val="1B1E29"/>
                </a:solidFill>
                <a:latin typeface="Source Sans Pro" panose="020B0503030403020204" pitchFamily="34" charset="0"/>
                <a:ea typeface="Source Sans Pro" panose="020B0503030403020204" pitchFamily="34" charset="0"/>
              </a:rPr>
              <a:t>If for businesses dependent on one owner’s active participation</a:t>
            </a:r>
          </a:p>
        </p:txBody>
      </p:sp>
    </p:spTree>
    <p:extLst>
      <p:ext uri="{BB962C8B-B14F-4D97-AF65-F5344CB8AC3E}">
        <p14:creationId xmlns:p14="http://schemas.microsoft.com/office/powerpoint/2010/main" val="1187349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A0E0-F6C0-2792-175F-A928C868CC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1B0DF-81B5-791E-862F-8EA109CC59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1E053DC9-8500-BC10-3727-924ED7D8DA1D}"/>
              </a:ext>
            </a:extLst>
          </p:cNvPr>
          <p:cNvSpPr>
            <a:spLocks noGrp="1"/>
          </p:cNvSpPr>
          <p:nvPr>
            <p:ph type="title"/>
          </p:nvPr>
        </p:nvSpPr>
        <p:spPr>
          <a:xfrm>
            <a:off x="587829" y="298575"/>
            <a:ext cx="11016342" cy="804512"/>
          </a:xfrm>
        </p:spPr>
        <p:txBody>
          <a:bodyPr>
            <a:normAutofit/>
          </a:bodyPr>
          <a:lstStyle/>
          <a:p>
            <a:pPr>
              <a:lnSpc>
                <a:spcPct val="100000"/>
              </a:lnSpc>
            </a:pPr>
            <a:r>
              <a:rPr lang="en-US" spc="0"/>
              <a:t>Environmental Policies</a:t>
            </a:r>
          </a:p>
        </p:txBody>
      </p:sp>
      <p:sp>
        <p:nvSpPr>
          <p:cNvPr id="3" name="Content Placeholder 2">
            <a:extLst>
              <a:ext uri="{FF2B5EF4-FFF2-40B4-BE49-F238E27FC236}">
                <a16:creationId xmlns:a16="http://schemas.microsoft.com/office/drawing/2014/main" id="{37062F25-F1E7-57A0-5709-397BC534C072}"/>
              </a:ext>
            </a:extLst>
          </p:cNvPr>
          <p:cNvSpPr>
            <a:spLocks noGrp="1"/>
          </p:cNvSpPr>
          <p:nvPr>
            <p:ph idx="1"/>
          </p:nvPr>
        </p:nvSpPr>
        <p:spPr>
          <a:xfrm>
            <a:off x="627018" y="976185"/>
            <a:ext cx="11016342" cy="5583242"/>
          </a:xfrm>
        </p:spPr>
        <p:txBody>
          <a:bodyPr>
            <a:normAutofit fontScale="92500"/>
          </a:bodyPr>
          <a:lstStyle/>
          <a:p>
            <a:pPr marL="0" indent="0" hangingPunct="0">
              <a:lnSpc>
                <a:spcPct val="100000"/>
              </a:lnSpc>
              <a:buNone/>
              <a:defRPr/>
            </a:pPr>
            <a:r>
              <a:rPr lang="en-US" sz="2800" b="1" i="1">
                <a:solidFill>
                  <a:srgbClr val="C00000"/>
                </a:solidFill>
              </a:rPr>
              <a:t>New and Important!</a:t>
            </a:r>
          </a:p>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E. Environmental Policies (pp. 100 - 108)</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SBA modified the Environmental Policies and Procedures</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Changes only apply to 7(a) and 504 Loans submitted for </a:t>
            </a:r>
            <a:r>
              <a:rPr lang="en-US" sz="3000" b="1">
                <a:solidFill>
                  <a:srgbClr val="1B1E29"/>
                </a:solidFill>
                <a:latin typeface="Source Sans Pro" panose="020B0503030403020204" pitchFamily="34" charset="0"/>
                <a:ea typeface="Source Sans Pro" panose="020B0503030403020204" pitchFamily="34" charset="0"/>
              </a:rPr>
              <a:t>non-delegated </a:t>
            </a:r>
            <a:r>
              <a:rPr lang="en-US" sz="3000">
                <a:solidFill>
                  <a:srgbClr val="1B1E29"/>
                </a:solidFill>
                <a:latin typeface="Source Sans Pro" panose="020B0503030403020204" pitchFamily="34" charset="0"/>
                <a:ea typeface="Source Sans Pro" panose="020B0503030403020204" pitchFamily="34" charset="0"/>
              </a:rPr>
              <a:t>processing (except for 7(a) Small Loans) to the LGPC and SLPC</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The Environmental policies and procedures for 7(a) Small loans, or delegated loans submitted under an SBA Lenders delegated authority remain unchanged</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Environmental reports must be dated within one year of issuance of the SBA loan number for both delegated and non-delegated processing </a:t>
            </a:r>
          </a:p>
        </p:txBody>
      </p:sp>
    </p:spTree>
    <p:extLst>
      <p:ext uri="{BB962C8B-B14F-4D97-AF65-F5344CB8AC3E}">
        <p14:creationId xmlns:p14="http://schemas.microsoft.com/office/powerpoint/2010/main" val="214958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CEFB-53EF-6FEB-F132-7659DEB368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7A1588-5CDD-C54B-A44D-D305D75A7B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2E9BBB80-E5CD-3771-5DB5-F277BC4113A1}"/>
              </a:ext>
            </a:extLst>
          </p:cNvPr>
          <p:cNvSpPr>
            <a:spLocks noGrp="1"/>
          </p:cNvSpPr>
          <p:nvPr>
            <p:ph type="title"/>
          </p:nvPr>
        </p:nvSpPr>
        <p:spPr>
          <a:xfrm>
            <a:off x="587829" y="298575"/>
            <a:ext cx="11016342" cy="804512"/>
          </a:xfrm>
        </p:spPr>
        <p:txBody>
          <a:bodyPr>
            <a:normAutofit fontScale="90000"/>
          </a:bodyPr>
          <a:lstStyle/>
          <a:p>
            <a:pPr>
              <a:lnSpc>
                <a:spcPct val="100000"/>
              </a:lnSpc>
            </a:pPr>
            <a:r>
              <a:rPr lang="en-US" spc="0"/>
              <a:t>Submission of Environmental Report – No Contamination</a:t>
            </a:r>
          </a:p>
        </p:txBody>
      </p:sp>
      <p:sp>
        <p:nvSpPr>
          <p:cNvPr id="3" name="Content Placeholder 2">
            <a:extLst>
              <a:ext uri="{FF2B5EF4-FFF2-40B4-BE49-F238E27FC236}">
                <a16:creationId xmlns:a16="http://schemas.microsoft.com/office/drawing/2014/main" id="{7AF2DB28-8C56-C92E-8725-EAAB6454C4B5}"/>
              </a:ext>
            </a:extLst>
          </p:cNvPr>
          <p:cNvSpPr>
            <a:spLocks noGrp="1"/>
          </p:cNvSpPr>
          <p:nvPr>
            <p:ph idx="1"/>
          </p:nvPr>
        </p:nvSpPr>
        <p:spPr>
          <a:xfrm>
            <a:off x="627018" y="1222745"/>
            <a:ext cx="11016342" cy="5336681"/>
          </a:xfrm>
        </p:spPr>
        <p:txBody>
          <a:bodyPr>
            <a:normAutofit/>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E.3. Environmental Policies (pp. 100 - 101)</a:t>
            </a:r>
          </a:p>
          <a:p>
            <a:pPr marL="0" indent="0" hangingPunct="0">
              <a:lnSpc>
                <a:spcPct val="100000"/>
              </a:lnSpc>
              <a:buNone/>
              <a:defRPr/>
            </a:pPr>
            <a:r>
              <a:rPr lang="en-US">
                <a:solidFill>
                  <a:srgbClr val="1B1E29"/>
                </a:solidFill>
                <a:latin typeface="Source Sans Pro" panose="020B0503030403020204" pitchFamily="34" charset="0"/>
                <a:ea typeface="Source Sans Pro" panose="020B0503030403020204" pitchFamily="34" charset="0"/>
              </a:rPr>
              <a:t>For Properties where the Environmental Investigation Report concludes that the </a:t>
            </a:r>
            <a:r>
              <a:rPr lang="en-US" b="1" i="1">
                <a:solidFill>
                  <a:srgbClr val="1B1E29"/>
                </a:solidFill>
                <a:latin typeface="Source Sans Pro" panose="020B0503030403020204" pitchFamily="34" charset="0"/>
                <a:ea typeface="Source Sans Pro" panose="020B0503030403020204" pitchFamily="34" charset="0"/>
              </a:rPr>
              <a:t>property has no contamination</a:t>
            </a:r>
            <a:r>
              <a:rPr lang="en-US">
                <a:solidFill>
                  <a:srgbClr val="1B1E29"/>
                </a:solidFill>
                <a:latin typeface="Source Sans Pro" panose="020B0503030403020204" pitchFamily="34" charset="0"/>
                <a:ea typeface="Source Sans Pro" panose="020B0503030403020204" pitchFamily="34" charset="0"/>
              </a:rPr>
              <a:t>:</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The SBA Lender certifies in E-Tran that the Property complies with all SBA environmental requirements in the SOP</a:t>
            </a:r>
          </a:p>
          <a:p>
            <a:pPr hangingPunct="0">
              <a:lnSpc>
                <a:spcPct val="100000"/>
              </a:lnSpc>
              <a:defRPr/>
            </a:pPr>
            <a:r>
              <a:rPr lang="en-US">
                <a:solidFill>
                  <a:srgbClr val="1B1E29"/>
                </a:solidFill>
                <a:latin typeface="Source Sans Pro" panose="020B0503030403020204" pitchFamily="34" charset="0"/>
                <a:ea typeface="Source Sans Pro" panose="020B0503030403020204" pitchFamily="34" charset="0"/>
              </a:rPr>
              <a:t>Lender keeps the Environmental Investigation Report(s) in the loan file </a:t>
            </a:r>
          </a:p>
          <a:p>
            <a:pPr hangingPunct="0">
              <a:lnSpc>
                <a:spcPct val="100000"/>
              </a:lnSpc>
              <a:defRPr/>
            </a:pP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7832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CB77-63B5-A1EE-5EA8-DA42B5B8DF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E8BA4D-03F6-9451-E778-8E92C9A18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E1291F11-F210-1651-48AB-3A3F0CC5480E}"/>
              </a:ext>
            </a:extLst>
          </p:cNvPr>
          <p:cNvSpPr>
            <a:spLocks noGrp="1"/>
          </p:cNvSpPr>
          <p:nvPr>
            <p:ph type="title"/>
          </p:nvPr>
        </p:nvSpPr>
        <p:spPr>
          <a:xfrm>
            <a:off x="587829" y="298575"/>
            <a:ext cx="11016342" cy="804512"/>
          </a:xfrm>
        </p:spPr>
        <p:txBody>
          <a:bodyPr>
            <a:normAutofit/>
          </a:bodyPr>
          <a:lstStyle/>
          <a:p>
            <a:pPr>
              <a:lnSpc>
                <a:spcPct val="100000"/>
              </a:lnSpc>
            </a:pPr>
            <a:r>
              <a:rPr lang="en-US" spc="0"/>
              <a:t>Properties With Contamination</a:t>
            </a:r>
          </a:p>
        </p:txBody>
      </p:sp>
      <p:sp>
        <p:nvSpPr>
          <p:cNvPr id="3" name="Content Placeholder 2">
            <a:extLst>
              <a:ext uri="{FF2B5EF4-FFF2-40B4-BE49-F238E27FC236}">
                <a16:creationId xmlns:a16="http://schemas.microsoft.com/office/drawing/2014/main" id="{8997D5AC-55AB-3944-5CAE-95DB8756E499}"/>
              </a:ext>
            </a:extLst>
          </p:cNvPr>
          <p:cNvSpPr>
            <a:spLocks noGrp="1"/>
          </p:cNvSpPr>
          <p:nvPr>
            <p:ph idx="1"/>
          </p:nvPr>
        </p:nvSpPr>
        <p:spPr>
          <a:xfrm>
            <a:off x="587829" y="1222745"/>
            <a:ext cx="11217384" cy="5336681"/>
          </a:xfrm>
        </p:spPr>
        <p:txBody>
          <a:bodyPr>
            <a:normAutofit fontScale="92500" lnSpcReduction="100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Ch. 5</a:t>
            </a:r>
            <a:r>
              <a:rPr lang="en-US" sz="3000" b="1">
                <a:solidFill>
                  <a:srgbClr val="1B1E29"/>
                </a:solidFill>
                <a:latin typeface="Source Sans Pro" panose="020B0503030403020204" pitchFamily="34" charset="0"/>
                <a:ea typeface="Source Sans Pro" panose="020B0503030403020204" pitchFamily="34" charset="0"/>
              </a:rPr>
              <a:t>, Para. E.3. Environmental Policies (pp. 100 - 101)</a:t>
            </a:r>
          </a:p>
          <a:p>
            <a:pPr marL="0" indent="0" hangingPunct="0">
              <a:lnSpc>
                <a:spcPct val="100000"/>
              </a:lnSpc>
              <a:buNone/>
              <a:defRPr/>
            </a:pPr>
            <a:r>
              <a:rPr lang="en-US" sz="3000">
                <a:solidFill>
                  <a:srgbClr val="1B1E29"/>
                </a:solidFill>
                <a:latin typeface="Source Sans Pro" panose="020B0503030403020204" pitchFamily="34" charset="0"/>
                <a:ea typeface="Source Sans Pro" panose="020B0503030403020204" pitchFamily="34" charset="0"/>
              </a:rPr>
              <a:t>If Environmental Investigation concludes the </a:t>
            </a:r>
            <a:r>
              <a:rPr lang="en-US" sz="3000" b="1" i="1">
                <a:solidFill>
                  <a:srgbClr val="1B1E29"/>
                </a:solidFill>
                <a:latin typeface="Source Sans Pro" panose="020B0503030403020204" pitchFamily="34" charset="0"/>
                <a:ea typeface="Source Sans Pro" panose="020B0503030403020204" pitchFamily="34" charset="0"/>
              </a:rPr>
              <a:t>property is contaminated</a:t>
            </a:r>
            <a:r>
              <a:rPr lang="en-US" sz="3000">
                <a:solidFill>
                  <a:srgbClr val="1B1E29"/>
                </a:solidFill>
                <a:latin typeface="Source Sans Pro" panose="020B0503030403020204" pitchFamily="34" charset="0"/>
                <a:ea typeface="Source Sans Pro" panose="020B0503030403020204" pitchFamily="34" charset="0"/>
              </a:rPr>
              <a:t>:</a:t>
            </a:r>
          </a:p>
          <a:p>
            <a:pPr hangingPunct="0">
              <a:lnSpc>
                <a:spcPct val="100000"/>
              </a:lnSpc>
              <a:defRPr/>
            </a:pPr>
            <a:r>
              <a:rPr lang="en-US" sz="3000" b="1">
                <a:solidFill>
                  <a:srgbClr val="1B1E29"/>
                </a:solidFill>
                <a:latin typeface="Source Sans Pro" panose="020B0503030403020204" pitchFamily="34" charset="0"/>
                <a:ea typeface="Source Sans Pro" panose="020B0503030403020204" pitchFamily="34" charset="0"/>
              </a:rPr>
              <a:t>All SBA Lenders </a:t>
            </a:r>
            <a:r>
              <a:rPr lang="en-US" sz="3000">
                <a:solidFill>
                  <a:srgbClr val="1B1E29"/>
                </a:solidFill>
                <a:latin typeface="Source Sans Pro" panose="020B0503030403020204" pitchFamily="34" charset="0"/>
                <a:ea typeface="Source Sans Pro" panose="020B0503030403020204" pitchFamily="34" charset="0"/>
              </a:rPr>
              <a:t>must comply with the Environmental Policy and Procedure requirements in SOP 50 10 8 and prepare a recommendation that includes, at a minimum, a discussion of the following: </a:t>
            </a:r>
          </a:p>
          <a:p>
            <a:pPr lvl="1"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Nature and Extent of the Contamination</a:t>
            </a:r>
          </a:p>
          <a:p>
            <a:pPr lvl="1"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Remediation</a:t>
            </a:r>
          </a:p>
          <a:p>
            <a:pPr lvl="1"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Collateral Value</a:t>
            </a:r>
          </a:p>
          <a:p>
            <a:pPr lvl="1"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Mitigating Factors</a:t>
            </a:r>
          </a:p>
          <a:p>
            <a:pPr hangingPunct="0">
              <a:lnSpc>
                <a:spcPct val="100000"/>
              </a:lnSpc>
              <a:defRPr/>
            </a:pPr>
            <a:r>
              <a:rPr lang="en-US" sz="3000" b="1">
                <a:solidFill>
                  <a:srgbClr val="1B1E29"/>
                </a:solidFill>
                <a:latin typeface="Source Sans Pro" panose="020B0503030403020204" pitchFamily="34" charset="0"/>
                <a:ea typeface="Source Sans Pro" panose="020B0503030403020204" pitchFamily="34" charset="0"/>
              </a:rPr>
              <a:t>Delegated Lenders </a:t>
            </a:r>
            <a:r>
              <a:rPr lang="en-US" sz="3000">
                <a:solidFill>
                  <a:srgbClr val="1B1E29"/>
                </a:solidFill>
                <a:latin typeface="Source Sans Pro" panose="020B0503030403020204" pitchFamily="34" charset="0"/>
                <a:ea typeface="Source Sans Pro" panose="020B0503030403020204" pitchFamily="34" charset="0"/>
              </a:rPr>
              <a:t>must follow and prepare a recommendation of the requirements outlined in SOP 50 10 8 and retain it in the loan file</a:t>
            </a:r>
          </a:p>
          <a:p>
            <a:pPr hangingPunct="0">
              <a:lnSpc>
                <a:spcPct val="100000"/>
              </a:lnSpc>
              <a:defRPr/>
            </a:pPr>
            <a:endParaRPr lang="en-US" sz="3000">
              <a:solidFill>
                <a:srgbClr val="1B1E29"/>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8374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128F48-C9A6-4E35-ADA6-72DA8273253D}"/>
              </a:ext>
            </a:extLst>
          </p:cNvPr>
          <p:cNvSpPr>
            <a:spLocks noGrp="1"/>
          </p:cNvSpPr>
          <p:nvPr>
            <p:ph type="sldNum" sz="quarter" idx="12"/>
          </p:nvPr>
        </p:nvSpPr>
        <p:spPr>
          <a:xfrm>
            <a:off x="8320510" y="6194308"/>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graphicFrame>
        <p:nvGraphicFramePr>
          <p:cNvPr id="9" name="TextBox 4" descr="LGPC Responsibilities:&#10;Origination - Processing Non-Delegated Guaranty Requests &#10;&#10;Loan Modifications -Processing Pre-full disbursement&#10;&#10;7aloanmod@sba.gov&#10;&#10;Lender Support – Providing answers to lenders questions &amp; validation error codes 7aQuestions@sba.gov&#10;AND&#10;Providing support to help clear compliance codes &#10;&#10;7aComplianceCheck@sba.gov&#10;">
            <a:extLst>
              <a:ext uri="{FF2B5EF4-FFF2-40B4-BE49-F238E27FC236}">
                <a16:creationId xmlns:a16="http://schemas.microsoft.com/office/drawing/2014/main" id="{F37C337D-F60F-F53E-9762-684425EE88FD}"/>
              </a:ext>
            </a:extLst>
          </p:cNvPr>
          <p:cNvGraphicFramePr/>
          <p:nvPr>
            <p:extLst>
              <p:ext uri="{D42A27DB-BD31-4B8C-83A1-F6EECF244321}">
                <p14:modId xmlns:p14="http://schemas.microsoft.com/office/powerpoint/2010/main" val="1545753711"/>
              </p:ext>
            </p:extLst>
          </p:nvPr>
        </p:nvGraphicFramePr>
        <p:xfrm>
          <a:off x="4772025" y="990600"/>
          <a:ext cx="5143010" cy="542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4BA1ABF-8F9A-A52C-6B6A-E3D0621F91C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30457" y="445739"/>
            <a:ext cx="2103683" cy="667270"/>
          </a:xfrm>
          <a:prstGeom prst="rect">
            <a:avLst/>
          </a:prstGeom>
        </p:spPr>
      </p:pic>
      <p:sp>
        <p:nvSpPr>
          <p:cNvPr id="10" name="TextBox 9">
            <a:extLst>
              <a:ext uri="{FF2B5EF4-FFF2-40B4-BE49-F238E27FC236}">
                <a16:creationId xmlns:a16="http://schemas.microsoft.com/office/drawing/2014/main" id="{0BEC9388-68CA-8326-D9B3-8BB07FA9BF87}"/>
              </a:ext>
            </a:extLst>
          </p:cNvPr>
          <p:cNvSpPr txBox="1"/>
          <p:nvPr/>
        </p:nvSpPr>
        <p:spPr>
          <a:xfrm>
            <a:off x="4013693" y="465909"/>
            <a:ext cx="6096000" cy="461665"/>
          </a:xfrm>
          <a:prstGeom prst="rect">
            <a:avLst/>
          </a:prstGeom>
          <a:noFill/>
        </p:spPr>
        <p:txBody>
          <a:bodyPr wrap="square">
            <a:spAutoFit/>
          </a:bodyPr>
          <a:lstStyle/>
          <a:p>
            <a:pPr lvl="0"/>
            <a:r>
              <a:rPr lang="en-US" sz="2400" b="1"/>
              <a:t>Our primary responsibilities include:</a:t>
            </a:r>
          </a:p>
        </p:txBody>
      </p:sp>
      <p:sp>
        <p:nvSpPr>
          <p:cNvPr id="13" name="TextBox 12">
            <a:extLst>
              <a:ext uri="{FF2B5EF4-FFF2-40B4-BE49-F238E27FC236}">
                <a16:creationId xmlns:a16="http://schemas.microsoft.com/office/drawing/2014/main" id="{F18AB798-08A2-3219-B48A-3605331A12F1}"/>
              </a:ext>
            </a:extLst>
          </p:cNvPr>
          <p:cNvSpPr txBox="1"/>
          <p:nvPr/>
        </p:nvSpPr>
        <p:spPr>
          <a:xfrm>
            <a:off x="295275" y="1436917"/>
            <a:ext cx="5362575" cy="1223412"/>
          </a:xfrm>
          <a:prstGeom prst="rect">
            <a:avLst/>
          </a:prstGeom>
          <a:noFill/>
        </p:spPr>
        <p:txBody>
          <a:bodyPr wrap="square" rtlCol="0">
            <a:spAutoFit/>
          </a:bodyPr>
          <a:lstStyle/>
          <a:p>
            <a:pPr algn="ctr" defTabSz="514312">
              <a:spcBef>
                <a:spcPts val="563"/>
              </a:spcBef>
              <a:defRPr/>
            </a:pPr>
            <a:r>
              <a:rPr lang="en-US" sz="2800" b="1">
                <a:solidFill>
                  <a:srgbClr val="003F80"/>
                </a:solidFill>
                <a:latin typeface="Source Sans Pro" charset="0"/>
                <a:ea typeface="Source Sans Pro" charset="0"/>
              </a:rPr>
              <a:t>7(a) LOAN GUARANTY</a:t>
            </a:r>
          </a:p>
          <a:p>
            <a:pPr algn="ctr" defTabSz="514312">
              <a:spcBef>
                <a:spcPts val="563"/>
              </a:spcBef>
              <a:defRPr/>
            </a:pPr>
            <a:r>
              <a:rPr lang="en-US" sz="2800" b="1">
                <a:solidFill>
                  <a:srgbClr val="003F80"/>
                </a:solidFill>
                <a:latin typeface="Source Sans Pro" charset="0"/>
                <a:ea typeface="Source Sans Pro" charset="0"/>
              </a:rPr>
              <a:t>PROCESSING</a:t>
            </a:r>
            <a:r>
              <a:rPr lang="en-US" sz="4050" b="1">
                <a:solidFill>
                  <a:srgbClr val="003F80"/>
                </a:solidFill>
                <a:latin typeface="Source Sans Pro" charset="0"/>
                <a:ea typeface="Source Sans Pro" charset="0"/>
              </a:rPr>
              <a:t> </a:t>
            </a:r>
            <a:r>
              <a:rPr lang="en-US" sz="2800" b="1">
                <a:solidFill>
                  <a:srgbClr val="003F80"/>
                </a:solidFill>
                <a:latin typeface="Source Sans Pro" charset="0"/>
                <a:ea typeface="Source Sans Pro" charset="0"/>
              </a:rPr>
              <a:t>CENTER</a:t>
            </a:r>
            <a:r>
              <a:rPr lang="en-US" sz="4050" b="1">
                <a:solidFill>
                  <a:srgbClr val="003F80"/>
                </a:solidFill>
                <a:latin typeface="Source Sans Pro" charset="0"/>
                <a:ea typeface="Source Sans Pro" charset="0"/>
              </a:rPr>
              <a:t> </a:t>
            </a:r>
            <a:r>
              <a:rPr lang="en-US" sz="2800" b="1">
                <a:solidFill>
                  <a:srgbClr val="003F80"/>
                </a:solidFill>
                <a:latin typeface="Source Sans Pro" charset="0"/>
                <a:ea typeface="Source Sans Pro" charset="0"/>
              </a:rPr>
              <a:t>(LGPC)</a:t>
            </a:r>
          </a:p>
        </p:txBody>
      </p:sp>
      <p:sp>
        <p:nvSpPr>
          <p:cNvPr id="14" name="TextBox 13">
            <a:extLst>
              <a:ext uri="{FF2B5EF4-FFF2-40B4-BE49-F238E27FC236}">
                <a16:creationId xmlns:a16="http://schemas.microsoft.com/office/drawing/2014/main" id="{67C7BD1B-98D9-7C90-1230-1F66582E6F56}"/>
              </a:ext>
            </a:extLst>
          </p:cNvPr>
          <p:cNvSpPr txBox="1"/>
          <p:nvPr/>
        </p:nvSpPr>
        <p:spPr>
          <a:xfrm>
            <a:off x="143367" y="5405735"/>
            <a:ext cx="55144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Joe McClure, Center Director (Acting)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Office of Financial Programs and Operations (OFPO)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U.S. Small Business Administration</a:t>
            </a:r>
          </a:p>
        </p:txBody>
      </p:sp>
    </p:spTree>
    <p:extLst>
      <p:ext uri="{BB962C8B-B14F-4D97-AF65-F5344CB8AC3E}">
        <p14:creationId xmlns:p14="http://schemas.microsoft.com/office/powerpoint/2010/main" val="2855069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A9DE-F042-9B87-6D3B-803442DBA2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42C799-C70E-1A10-E1CC-B6F8EF23E9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D0CB5A62-5D90-A39B-4756-9359D0D04CB9}"/>
              </a:ext>
            </a:extLst>
          </p:cNvPr>
          <p:cNvSpPr>
            <a:spLocks noGrp="1"/>
          </p:cNvSpPr>
          <p:nvPr>
            <p:ph type="title"/>
          </p:nvPr>
        </p:nvSpPr>
        <p:spPr>
          <a:xfrm>
            <a:off x="587829" y="298575"/>
            <a:ext cx="11016342" cy="804512"/>
          </a:xfrm>
        </p:spPr>
        <p:txBody>
          <a:bodyPr>
            <a:normAutofit/>
          </a:bodyPr>
          <a:lstStyle/>
          <a:p>
            <a:pPr>
              <a:lnSpc>
                <a:spcPct val="100000"/>
              </a:lnSpc>
            </a:pPr>
            <a:r>
              <a:rPr lang="en-US" spc="0"/>
              <a:t>Properties With Contamination (Continued)</a:t>
            </a:r>
          </a:p>
        </p:txBody>
      </p:sp>
      <p:sp>
        <p:nvSpPr>
          <p:cNvPr id="3" name="Content Placeholder 2">
            <a:extLst>
              <a:ext uri="{FF2B5EF4-FFF2-40B4-BE49-F238E27FC236}">
                <a16:creationId xmlns:a16="http://schemas.microsoft.com/office/drawing/2014/main" id="{F9E48752-8DD4-E7E2-4764-F69C072DF5D0}"/>
              </a:ext>
            </a:extLst>
          </p:cNvPr>
          <p:cNvSpPr>
            <a:spLocks noGrp="1"/>
          </p:cNvSpPr>
          <p:nvPr>
            <p:ph idx="1"/>
          </p:nvPr>
        </p:nvSpPr>
        <p:spPr>
          <a:xfrm>
            <a:off x="627018" y="1222745"/>
            <a:ext cx="11016342" cy="5336681"/>
          </a:xfrm>
        </p:spPr>
        <p:txBody>
          <a:bodyPr>
            <a:normAutofit fontScale="92500" lnSpcReduction="200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Non-Delegated authority procedures for processing loans with contaminated properties: </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Submit the recommendation to SBA</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Upload documents in E-Tran </a:t>
            </a:r>
          </a:p>
          <a:p>
            <a:pPr hangingPunct="0">
              <a:lnSpc>
                <a:spcPct val="100000"/>
              </a:lnSpc>
              <a:defRPr/>
            </a:pPr>
            <a:r>
              <a:rPr lang="en-US" sz="3000">
                <a:solidFill>
                  <a:srgbClr val="1B1E29"/>
                </a:solidFill>
                <a:latin typeface="Source Sans Pro" panose="020B0503030403020204" pitchFamily="34" charset="0"/>
                <a:ea typeface="Source Sans Pro" panose="020B0503030403020204" pitchFamily="34" charset="0"/>
              </a:rPr>
              <a:t>After uploading docs in E-Tran, s</a:t>
            </a: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end email to </a:t>
            </a: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hlinkClick r:id="rId3"/>
              </a:rPr>
              <a:t>EnvironmentalReviews@sba.gov</a:t>
            </a: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  subject line must include: </a:t>
            </a:r>
            <a:r>
              <a:rPr kumimoji="0" lang="en-US" sz="3000" b="1" i="1"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DISTRICT OFFICE - LOAN NUMBER - LOAN NAME </a:t>
            </a:r>
            <a:r>
              <a:rPr kumimoji="0" lang="en-US" sz="30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(E.G.: </a:t>
            </a:r>
            <a:r>
              <a:rPr kumimoji="0" lang="en-US" sz="26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 “SAN FRANCISCO DISTRICT OFFICE - 1234567810 – ABC CLEANERS”</a:t>
            </a:r>
            <a:r>
              <a:rPr lang="en-US">
                <a:solidFill>
                  <a:srgbClr val="1B1E29"/>
                </a:solidFill>
                <a:latin typeface="Source Sans Pro" panose="020B0503030403020204" pitchFamily="34" charset="0"/>
                <a:ea typeface="Source Sans Pro" panose="020B0503030403020204" pitchFamily="34" charset="0"/>
              </a:rPr>
              <a:t> </a:t>
            </a:r>
            <a:r>
              <a:rPr kumimoji="0" lang="en-US" sz="2800" b="1" i="1" u="none" strike="noStrike" kern="1200" cap="none" spc="0" normalizeH="0" baseline="0" noProof="0">
                <a:ln>
                  <a:noFill/>
                </a:ln>
                <a:solidFill>
                  <a:srgbClr val="C00000"/>
                </a:solidFill>
                <a:effectLst/>
                <a:uLnTx/>
                <a:uFillTx/>
                <a:latin typeface="Source Sans Pro" panose="020B0503030403020204" pitchFamily="34" charset="0"/>
                <a:ea typeface="Source Sans Pro" panose="020B0503030403020204" pitchFamily="34" charset="0"/>
              </a:rPr>
              <a:t>DO NOT email the ENVIRONMENTAL REPORT, which must be uploaded in E-Tran</a:t>
            </a:r>
            <a:endParaRPr lang="en-US">
              <a:solidFill>
                <a:srgbClr val="1B1E29"/>
              </a:solidFill>
              <a:latin typeface="Source Sans Pro" panose="020B0503030403020204" pitchFamily="34" charset="0"/>
              <a:ea typeface="Source Sans Pro" panose="020B0503030403020204" pitchFamily="34" charset="0"/>
            </a:endParaRP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District Counsel will review the request, and will respond with the decision, or request additional information, etc.</a:t>
            </a:r>
          </a:p>
          <a:p>
            <a:pPr hangingPunct="0">
              <a:lnSpc>
                <a:spcPct val="100000"/>
              </a:lnSpc>
              <a:defRPr/>
            </a:pPr>
            <a:r>
              <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If approved by SBA Counsel, SBA Lenders must notify the appropriate LGPC or SLPC, and keep a copy of the e-mail approval in their loan file</a:t>
            </a:r>
          </a:p>
        </p:txBody>
      </p:sp>
    </p:spTree>
    <p:extLst>
      <p:ext uri="{BB962C8B-B14F-4D97-AF65-F5344CB8AC3E}">
        <p14:creationId xmlns:p14="http://schemas.microsoft.com/office/powerpoint/2010/main" val="2544030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017B0-17A1-AAA5-E446-3BCD687CD6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7625F-51CA-645F-43D9-A1278079DC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27900-ED4D-4955-82B7-AB7E56E30F27}"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3F1C257E-8634-510F-226E-A2E50203E14E}"/>
              </a:ext>
            </a:extLst>
          </p:cNvPr>
          <p:cNvSpPr>
            <a:spLocks noGrp="1"/>
          </p:cNvSpPr>
          <p:nvPr>
            <p:ph type="title"/>
          </p:nvPr>
        </p:nvSpPr>
        <p:spPr>
          <a:xfrm>
            <a:off x="587829" y="298575"/>
            <a:ext cx="11016342" cy="804512"/>
          </a:xfrm>
        </p:spPr>
        <p:txBody>
          <a:bodyPr>
            <a:normAutofit/>
          </a:bodyPr>
          <a:lstStyle/>
          <a:p>
            <a:pPr>
              <a:lnSpc>
                <a:spcPct val="100000"/>
              </a:lnSpc>
            </a:pPr>
            <a:r>
              <a:rPr lang="en-US" spc="0"/>
              <a:t>Environmental Decision Appeals</a:t>
            </a:r>
          </a:p>
        </p:txBody>
      </p:sp>
      <p:sp>
        <p:nvSpPr>
          <p:cNvPr id="3" name="Content Placeholder 2">
            <a:extLst>
              <a:ext uri="{FF2B5EF4-FFF2-40B4-BE49-F238E27FC236}">
                <a16:creationId xmlns:a16="http://schemas.microsoft.com/office/drawing/2014/main" id="{7F0C276F-4072-AC15-CAAE-221DB61A094C}"/>
              </a:ext>
            </a:extLst>
          </p:cNvPr>
          <p:cNvSpPr>
            <a:spLocks noGrp="1"/>
          </p:cNvSpPr>
          <p:nvPr>
            <p:ph idx="1"/>
          </p:nvPr>
        </p:nvSpPr>
        <p:spPr>
          <a:xfrm>
            <a:off x="627018" y="1222745"/>
            <a:ext cx="11016342" cy="5336681"/>
          </a:xfrm>
        </p:spPr>
        <p:txBody>
          <a:bodyPr>
            <a:normAutofit fontScale="92500" lnSpcReduction="20000"/>
          </a:bodyPr>
          <a:lstStyle/>
          <a:p>
            <a:pPr marL="0" marR="0" lvl="0" indent="0" algn="l" defTabSz="914400" rtl="0" eaLnBrk="1" fontAlgn="auto" latinLnBrk="0" hangingPunct="0">
              <a:lnSpc>
                <a:spcPct val="100000"/>
              </a:lnSpc>
              <a:spcBef>
                <a:spcPts val="1000"/>
              </a:spcBef>
              <a:spcAft>
                <a:spcPts val="0"/>
              </a:spcAft>
              <a:buClrTx/>
              <a:buSzTx/>
              <a:buNone/>
              <a:tabLst/>
              <a:defRPr/>
            </a:pPr>
            <a:r>
              <a:rPr kumimoji="0" lang="en-US" sz="3200" b="1"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How to submit an appeal of SBA’s environmental decision: </a:t>
            </a:r>
          </a:p>
          <a:p>
            <a:pPr hangingPunct="0">
              <a:lnSpc>
                <a:spcPct val="100000"/>
              </a:lnSpc>
              <a:defRPr/>
            </a:pPr>
            <a:r>
              <a:rPr kumimoji="0" lang="en-US" sz="32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rPr>
              <a:t>SBA Lenders must forward a copy of the decision, along with an explanation of how the decision is inconsistent with SOP 50 10 8 to </a:t>
            </a:r>
            <a:r>
              <a:rPr kumimoji="0" lang="en-US" sz="32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hlinkClick r:id="rId3"/>
              </a:rPr>
              <a:t>EnvironmentalAppeals@sba.gov</a:t>
            </a:r>
            <a:endParaRPr kumimoji="0" lang="en-US" sz="32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a:p>
            <a:pPr marL="0" marR="0" lvl="0" indent="0">
              <a:lnSpc>
                <a:spcPct val="110000"/>
              </a:lnSpc>
              <a:buNone/>
            </a:pPr>
            <a:r>
              <a:rPr lang="en-US" sz="3200" b="1" kern="100">
                <a:effectLst/>
                <a:latin typeface="Source Sans Pro" panose="020B0503030403020204" pitchFamily="34" charset="0"/>
                <a:ea typeface="Source Sans Pro" panose="020B0503030403020204" pitchFamily="34" charset="0"/>
                <a:cs typeface="Times New Roman" panose="02020603050405020304" pitchFamily="18" charset="0"/>
              </a:rPr>
              <a:t>Question: </a:t>
            </a:r>
            <a:r>
              <a:rPr lang="en-US" sz="3200" kern="100">
                <a:effectLst/>
                <a:latin typeface="Source Sans Pro" panose="020B0503030403020204" pitchFamily="34" charset="0"/>
                <a:ea typeface="Source Sans Pro" panose="020B0503030403020204" pitchFamily="34" charset="0"/>
                <a:cs typeface="Times New Roman" panose="02020603050405020304" pitchFamily="18" charset="0"/>
              </a:rPr>
              <a:t>What will an SBA Lender receive from SBA for contaminated properties?</a:t>
            </a:r>
          </a:p>
          <a:p>
            <a:pPr marL="0" marR="0" lvl="0" indent="0">
              <a:lnSpc>
                <a:spcPct val="110000"/>
              </a:lnSpc>
              <a:buNone/>
            </a:pPr>
            <a:r>
              <a:rPr lang="en-US" sz="3200" b="1" kern="100">
                <a:effectLst/>
                <a:latin typeface="Source Sans Pro" panose="020B0503030403020204" pitchFamily="34" charset="0"/>
                <a:ea typeface="Source Sans Pro" panose="020B0503030403020204" pitchFamily="34" charset="0"/>
                <a:cs typeface="Times New Roman" panose="02020603050405020304" pitchFamily="18" charset="0"/>
              </a:rPr>
              <a:t>Answer: </a:t>
            </a:r>
            <a:r>
              <a:rPr lang="en-US" sz="3200" kern="100">
                <a:effectLst/>
                <a:latin typeface="Source Sans Pro" panose="020B0503030403020204" pitchFamily="34" charset="0"/>
                <a:ea typeface="Source Sans Pro" panose="020B0503030403020204" pitchFamily="34" charset="0"/>
                <a:cs typeface="Times New Roman" panose="02020603050405020304" pitchFamily="18" charset="0"/>
              </a:rPr>
              <a:t>For contaminated properties, SBA will provide a clearance email for all reviews that SBA can clear. If the property is clean, the SBA Lender will self-certify through E-Tran and will not receive a clearance letter.</a:t>
            </a:r>
          </a:p>
          <a:p>
            <a:pPr hangingPunct="0">
              <a:lnSpc>
                <a:spcPct val="100000"/>
              </a:lnSpc>
              <a:defRPr/>
            </a:pPr>
            <a:endParaRPr kumimoji="0" lang="en-US" sz="3000" i="0" u="none" strike="noStrike" kern="1200" cap="none" spc="0" normalizeH="0" baseline="0" noProof="0">
              <a:ln>
                <a:noFill/>
              </a:ln>
              <a:solidFill>
                <a:srgbClr val="1B1E29"/>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09816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AB61DE-88B3-DCB7-45F6-5CD30ECDBD5D}"/>
              </a:ext>
            </a:extLst>
          </p:cNvPr>
          <p:cNvSpPr txBox="1">
            <a:spLocks/>
          </p:cNvSpPr>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62</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3427E0D-413D-4B8A-9F5F-8A7F4E23C614}"/>
              </a:ext>
            </a:extLst>
          </p:cNvPr>
          <p:cNvSpPr>
            <a:spLocks noGrp="1"/>
          </p:cNvSpPr>
          <p:nvPr>
            <p:ph type="ctrTitle"/>
          </p:nvPr>
        </p:nvSpPr>
        <p:spPr>
          <a:xfrm>
            <a:off x="1524000" y="2605881"/>
            <a:ext cx="9144000" cy="1646237"/>
          </a:xfrm>
        </p:spPr>
        <p:txBody>
          <a:bodyPr>
            <a:normAutofit/>
          </a:bodyPr>
          <a:lstStyle/>
          <a:p>
            <a:r>
              <a:rPr lang="en-US" sz="7200" spc="0"/>
              <a:t>Section B</a:t>
            </a:r>
            <a:br>
              <a:rPr lang="en-US" sz="7200" spc="0"/>
            </a:br>
            <a:r>
              <a:rPr lang="en-US" sz="3600" spc="0"/>
              <a:t>7(a) Loan Program Specific Requirements</a:t>
            </a:r>
          </a:p>
        </p:txBody>
      </p:sp>
      <p:sp>
        <p:nvSpPr>
          <p:cNvPr id="6" name="Text Placeholder 3">
            <a:extLst>
              <a:ext uri="{FF2B5EF4-FFF2-40B4-BE49-F238E27FC236}">
                <a16:creationId xmlns:a16="http://schemas.microsoft.com/office/drawing/2014/main" id="{7AFCD691-17DA-0F3D-EE3E-863553D86444}"/>
              </a:ext>
            </a:extLst>
          </p:cNvPr>
          <p:cNvSpPr>
            <a:spLocks noGrp="1"/>
          </p:cNvSpPr>
          <p:nvPr>
            <p:ph type="body" sz="quarter" idx="10"/>
          </p:nvPr>
        </p:nvSpPr>
        <p:spPr>
          <a:xfrm>
            <a:off x="1524000" y="4400090"/>
            <a:ext cx="9144000" cy="1646237"/>
          </a:xfrm>
        </p:spPr>
        <p:txBody>
          <a:bodyPr/>
          <a:lstStyle/>
          <a:p>
            <a:r>
              <a:rPr lang="en-US" sz="4400">
                <a:solidFill>
                  <a:srgbClr val="0070C0"/>
                </a:solidFill>
              </a:rPr>
              <a:t>Significant Procedural Updates</a:t>
            </a:r>
          </a:p>
        </p:txBody>
      </p:sp>
    </p:spTree>
    <p:extLst>
      <p:ext uri="{BB962C8B-B14F-4D97-AF65-F5344CB8AC3E}">
        <p14:creationId xmlns:p14="http://schemas.microsoft.com/office/powerpoint/2010/main" val="3506200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9ACB1-B38F-2754-F2E6-B637F4ED0F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4FAEC4-3E1F-A3DC-207E-6F3EF5DFE59F}"/>
              </a:ext>
            </a:extLst>
          </p:cNvPr>
          <p:cNvSpPr txBox="1">
            <a:spLocks/>
          </p:cNvSpPr>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63</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822CC3BD-D662-036F-84E1-B83FFC5AACBB}"/>
              </a:ext>
            </a:extLst>
          </p:cNvPr>
          <p:cNvSpPr>
            <a:spLocks noGrp="1"/>
          </p:cNvSpPr>
          <p:nvPr>
            <p:ph type="ctrTitle"/>
          </p:nvPr>
        </p:nvSpPr>
        <p:spPr>
          <a:xfrm>
            <a:off x="1524000" y="2812904"/>
            <a:ext cx="9144000" cy="1232192"/>
          </a:xfrm>
        </p:spPr>
        <p:txBody>
          <a:bodyPr>
            <a:normAutofit/>
          </a:bodyPr>
          <a:lstStyle/>
          <a:p>
            <a:r>
              <a:rPr lang="en-US" sz="4400" spc="0"/>
              <a:t>Chapter 1: Standard 7(a) Loans (Loans Greater than $350,000)</a:t>
            </a:r>
          </a:p>
        </p:txBody>
      </p:sp>
    </p:spTree>
    <p:extLst>
      <p:ext uri="{BB962C8B-B14F-4D97-AF65-F5344CB8AC3E}">
        <p14:creationId xmlns:p14="http://schemas.microsoft.com/office/powerpoint/2010/main" val="3082567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F16B8-6BC3-8FF1-8AD4-ABAEDFD2CA1C}"/>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64</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9F83DC0-BB54-74AC-4546-F5B94E627FF8}"/>
              </a:ext>
            </a:extLst>
          </p:cNvPr>
          <p:cNvSpPr>
            <a:spLocks noGrp="1"/>
          </p:cNvSpPr>
          <p:nvPr>
            <p:ph type="title"/>
          </p:nvPr>
        </p:nvSpPr>
        <p:spPr>
          <a:xfrm>
            <a:off x="609600" y="358037"/>
            <a:ext cx="10972800" cy="835037"/>
          </a:xfrm>
        </p:spPr>
        <p:txBody>
          <a:bodyPr>
            <a:normAutofit fontScale="90000"/>
          </a:bodyPr>
          <a:lstStyle/>
          <a:p>
            <a:r>
              <a:rPr lang="en-US" sz="3200" spc="0">
                <a:latin typeface="Source Sans Pro" panose="020B0503030403020204" pitchFamily="34" charset="0"/>
                <a:ea typeface="Source Sans Pro" panose="020B0503030403020204" pitchFamily="34" charset="0"/>
              </a:rPr>
              <a:t>Chapter 1: Standard 7(a) Loans (Loans greater than $350,000)</a:t>
            </a:r>
            <a:br>
              <a:rPr lang="en-US" sz="3200" spc="0">
                <a:latin typeface="Source Sans Pro" panose="020B0503030403020204" pitchFamily="34" charset="0"/>
                <a:ea typeface="Source Sans Pro" panose="020B0503030403020204" pitchFamily="34" charset="0"/>
              </a:rPr>
            </a:br>
            <a:endParaRPr lang="en-US" sz="3200"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10478C8-AA35-76EE-BB2F-7456AE330249}"/>
              </a:ext>
            </a:extLst>
          </p:cNvPr>
          <p:cNvSpPr>
            <a:spLocks noGrp="1"/>
          </p:cNvSpPr>
          <p:nvPr>
            <p:ph idx="1"/>
          </p:nvPr>
        </p:nvSpPr>
        <p:spPr>
          <a:xfrm>
            <a:off x="742949" y="1193074"/>
            <a:ext cx="10972800" cy="5385538"/>
          </a:xfrm>
        </p:spPr>
        <p:txBody>
          <a:bodyPr>
            <a:normAutofit/>
          </a:bodyPr>
          <a:lstStyle/>
          <a:p>
            <a:r>
              <a:rPr lang="en-US" sz="3000"/>
              <a:t>SBA has removed the “do what you do” philosophy from the opening of Section B and throughout the SOP</a:t>
            </a:r>
          </a:p>
          <a:p>
            <a:r>
              <a:rPr lang="en-US" sz="3000"/>
              <a:t>Standard 7(a) loans are loans greater than </a:t>
            </a:r>
            <a:r>
              <a:rPr lang="en-US" sz="3000" b="1" i="1"/>
              <a:t>$350,000 </a:t>
            </a:r>
          </a:p>
          <a:p>
            <a:pPr marL="0" indent="0">
              <a:buNone/>
            </a:pPr>
            <a:endParaRPr lang="en-US"/>
          </a:p>
        </p:txBody>
      </p:sp>
    </p:spTree>
    <p:extLst>
      <p:ext uri="{BB962C8B-B14F-4D97-AF65-F5344CB8AC3E}">
        <p14:creationId xmlns:p14="http://schemas.microsoft.com/office/powerpoint/2010/main" val="2214768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9C234-B337-63A8-3823-11C3C50B8F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D25C0-1AF4-A46A-E4BA-F356C76785D6}"/>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65</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F2E3044D-5674-1D60-2718-9A4E556EC04B}"/>
              </a:ext>
            </a:extLst>
          </p:cNvPr>
          <p:cNvSpPr>
            <a:spLocks noGrp="1"/>
          </p:cNvSpPr>
          <p:nvPr>
            <p:ph type="title"/>
          </p:nvPr>
        </p:nvSpPr>
        <p:spPr>
          <a:xfrm>
            <a:off x="609600" y="358038"/>
            <a:ext cx="10972800" cy="568394"/>
          </a:xfrm>
        </p:spPr>
        <p:txBody>
          <a:bodyPr>
            <a:normAutofit fontScale="90000"/>
          </a:bodyPr>
          <a:lstStyle/>
          <a:p>
            <a:r>
              <a:rPr lang="en-US" sz="4000" spc="0">
                <a:latin typeface="Source Sans Pro" panose="020B0503030403020204" pitchFamily="34" charset="0"/>
                <a:ea typeface="Source Sans Pro" panose="020B0503030403020204" pitchFamily="34" charset="0"/>
              </a:rPr>
              <a:t>Debt Refinancing</a:t>
            </a:r>
            <a:br>
              <a:rPr lang="en-US" sz="3200" spc="0">
                <a:latin typeface="Source Sans Pro" panose="020B0503030403020204" pitchFamily="34" charset="0"/>
                <a:ea typeface="Source Sans Pro" panose="020B0503030403020204" pitchFamily="34" charset="0"/>
              </a:rPr>
            </a:br>
            <a:endParaRPr lang="en-US" sz="3200"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D4FE1DC-BD55-AEBC-4160-A49A4DD08B44}"/>
              </a:ext>
            </a:extLst>
          </p:cNvPr>
          <p:cNvSpPr>
            <a:spLocks noGrp="1"/>
          </p:cNvSpPr>
          <p:nvPr>
            <p:ph idx="1"/>
          </p:nvPr>
        </p:nvSpPr>
        <p:spPr>
          <a:xfrm>
            <a:off x="742949" y="1409700"/>
            <a:ext cx="10972800" cy="5168912"/>
          </a:xfrm>
        </p:spPr>
        <p:txBody>
          <a:bodyPr>
            <a:normAutofit/>
          </a:bodyPr>
          <a:lstStyle/>
          <a:p>
            <a:pPr marL="0" indent="0">
              <a:buNone/>
            </a:pPr>
            <a:r>
              <a:rPr lang="en-US" b="1"/>
              <a:t>Ch. 1, Para. A.1.b (p. 112)</a:t>
            </a:r>
            <a:endParaRPr lang="en-US"/>
          </a:p>
          <a:p>
            <a:r>
              <a:rPr lang="en-US"/>
              <a:t>Merchant cash advances and factoring agreements are </a:t>
            </a:r>
            <a:r>
              <a:rPr lang="en-US" b="1" i="1" u="sng"/>
              <a:t>not</a:t>
            </a:r>
            <a:r>
              <a:rPr lang="en-US"/>
              <a:t> eligible for refinancing</a:t>
            </a:r>
          </a:p>
        </p:txBody>
      </p:sp>
    </p:spTree>
    <p:extLst>
      <p:ext uri="{BB962C8B-B14F-4D97-AF65-F5344CB8AC3E}">
        <p14:creationId xmlns:p14="http://schemas.microsoft.com/office/powerpoint/2010/main" val="2577326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9410-3BEF-A2C0-6CB2-557ED965D4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430D08-539E-5182-F78A-2552B0885C9E}"/>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66</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AFE46AE8-CE1D-CC38-952B-C6FE40508A12}"/>
              </a:ext>
            </a:extLst>
          </p:cNvPr>
          <p:cNvSpPr>
            <a:spLocks noGrp="1"/>
          </p:cNvSpPr>
          <p:nvPr>
            <p:ph type="title"/>
          </p:nvPr>
        </p:nvSpPr>
        <p:spPr>
          <a:xfrm>
            <a:off x="609600" y="358038"/>
            <a:ext cx="10972800" cy="597334"/>
          </a:xfrm>
        </p:spPr>
        <p:txBody>
          <a:bodyPr>
            <a:normAutofit fontScale="90000"/>
          </a:bodyPr>
          <a:lstStyle/>
          <a:p>
            <a:r>
              <a:rPr lang="en-US" sz="4000" spc="0">
                <a:latin typeface="Source Sans Pro" panose="020B0503030403020204" pitchFamily="34" charset="0"/>
                <a:ea typeface="Source Sans Pro" panose="020B0503030403020204" pitchFamily="34" charset="0"/>
              </a:rPr>
              <a:t>Refinancing Same Institution Debt (SID)</a:t>
            </a:r>
            <a:br>
              <a:rPr lang="en-US" sz="3200" spc="0">
                <a:latin typeface="Source Sans Pro" panose="020B0503030403020204" pitchFamily="34" charset="0"/>
                <a:ea typeface="Source Sans Pro" panose="020B0503030403020204" pitchFamily="34" charset="0"/>
              </a:rPr>
            </a:br>
            <a:endParaRPr lang="en-US" sz="3200"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7AEEFA75-0B2D-2277-3794-BE7CD0A8F382}"/>
              </a:ext>
            </a:extLst>
          </p:cNvPr>
          <p:cNvSpPr>
            <a:spLocks noGrp="1"/>
          </p:cNvSpPr>
          <p:nvPr>
            <p:ph idx="1"/>
          </p:nvPr>
        </p:nvSpPr>
        <p:spPr>
          <a:xfrm>
            <a:off x="742949" y="974558"/>
            <a:ext cx="10972800" cy="5604054"/>
          </a:xfrm>
        </p:spPr>
        <p:txBody>
          <a:bodyPr>
            <a:normAutofit fontScale="85000" lnSpcReduction="20000"/>
          </a:bodyPr>
          <a:lstStyle/>
          <a:p>
            <a:pPr marL="0" indent="0">
              <a:buNone/>
            </a:pPr>
            <a:r>
              <a:rPr lang="en-US" b="1"/>
              <a:t>Ch. 1, Para. A.1.c.i. (p. 112) and Ch. 2, Para. A.1.c.i. (p. 149) </a:t>
            </a:r>
          </a:p>
          <a:p>
            <a:r>
              <a:rPr lang="en-US"/>
              <a:t>An SBA-guaranteed loan may not be used to refinance SID where there is an appearance that the Lender will shift to SBA all or part of a potential loss from that same debt</a:t>
            </a:r>
            <a:endParaRPr lang="en-US" b="1"/>
          </a:p>
          <a:p>
            <a:pPr marL="0" indent="0">
              <a:buNone/>
            </a:pPr>
            <a:r>
              <a:rPr lang="en-US" b="1"/>
              <a:t>Ch. 1, Para. A.1.c.ii.-iii. (p. 113) and Ch. 2, Para. A.1.c.ii.-iii. (p. 149) </a:t>
            </a:r>
            <a:endParaRPr lang="en-US"/>
          </a:p>
          <a:p>
            <a:r>
              <a:rPr lang="en-US"/>
              <a:t>Refinancing of SID must be submitted in E-Tran via non-delegated processing and include: </a:t>
            </a:r>
          </a:p>
          <a:p>
            <a:pPr lvl="1"/>
            <a:r>
              <a:rPr lang="en-US" sz="2600"/>
              <a:t>Transcripts for the prior 36 months, or the life of the loan, showing the due dates and payments</a:t>
            </a:r>
          </a:p>
          <a:p>
            <a:pPr lvl="1"/>
            <a:r>
              <a:rPr lang="en-US" sz="2600"/>
              <a:t>Explanation, in writing, of any late payments or late charges over the previous 36 months</a:t>
            </a:r>
          </a:p>
          <a:p>
            <a:pPr marL="457200" lvl="1" indent="0">
              <a:buNone/>
            </a:pPr>
            <a:r>
              <a:rPr lang="en-US" sz="2600"/>
              <a:t>Note: Late payments are defined as any payment made beyond 29 days of the due date</a:t>
            </a:r>
          </a:p>
          <a:p>
            <a:r>
              <a:rPr lang="en-US"/>
              <a:t>SBA does </a:t>
            </a:r>
            <a:r>
              <a:rPr lang="en-US" b="1" i="1" u="sng"/>
              <a:t>not</a:t>
            </a:r>
            <a:r>
              <a:rPr lang="en-US"/>
              <a:t> consider the following to be refinancing of SID: </a:t>
            </a:r>
          </a:p>
          <a:p>
            <a:pPr lvl="1"/>
            <a:r>
              <a:rPr lang="en-US" sz="2600"/>
              <a:t>Interim loans that have been made for other than real estate construction and were approved within 90 days before the issuance of the PLP loan number  </a:t>
            </a:r>
          </a:p>
          <a:p>
            <a:pPr lvl="1"/>
            <a:r>
              <a:rPr lang="en-US" sz="2600"/>
              <a:t>Construction loans that have not been disbursed at the time the PLP loan number was issued</a:t>
            </a:r>
          </a:p>
          <a:p>
            <a:pPr marL="457200" lvl="1" indent="0">
              <a:buNone/>
            </a:pPr>
            <a:endParaRPr lang="en-US"/>
          </a:p>
          <a:p>
            <a:endParaRPr lang="en-US"/>
          </a:p>
          <a:p>
            <a:endParaRPr lang="en-US"/>
          </a:p>
        </p:txBody>
      </p:sp>
    </p:spTree>
    <p:extLst>
      <p:ext uri="{BB962C8B-B14F-4D97-AF65-F5344CB8AC3E}">
        <p14:creationId xmlns:p14="http://schemas.microsoft.com/office/powerpoint/2010/main" val="4274985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A1578-3912-1CD8-760F-A27BDAE62EF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91F02-5754-4075-2809-658029C42379}"/>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67</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4139E7C-50B7-295F-46F2-0565C66665EC}"/>
              </a:ext>
            </a:extLst>
          </p:cNvPr>
          <p:cNvSpPr>
            <a:spLocks noGrp="1"/>
          </p:cNvSpPr>
          <p:nvPr>
            <p:ph type="title"/>
          </p:nvPr>
        </p:nvSpPr>
        <p:spPr>
          <a:xfrm>
            <a:off x="609600" y="358038"/>
            <a:ext cx="10972800" cy="597334"/>
          </a:xfrm>
        </p:spPr>
        <p:txBody>
          <a:bodyPr>
            <a:noAutofit/>
          </a:bodyPr>
          <a:lstStyle/>
          <a:p>
            <a:r>
              <a:rPr lang="en-US" spc="0">
                <a:latin typeface="Source Sans Pro" panose="020B0503030403020204" pitchFamily="34" charset="0"/>
                <a:ea typeface="Source Sans Pro" panose="020B0503030403020204" pitchFamily="34" charset="0"/>
              </a:rPr>
              <a:t>Refinancing Same Institution Debt (SID) 7(a)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2BB141E-DE4B-8F3F-302C-CFA29D79C211}"/>
              </a:ext>
            </a:extLst>
          </p:cNvPr>
          <p:cNvSpPr>
            <a:spLocks noGrp="1"/>
          </p:cNvSpPr>
          <p:nvPr>
            <p:ph idx="1"/>
          </p:nvPr>
        </p:nvSpPr>
        <p:spPr>
          <a:xfrm>
            <a:off x="742949" y="974558"/>
            <a:ext cx="10972800" cy="5604054"/>
          </a:xfrm>
        </p:spPr>
        <p:txBody>
          <a:bodyPr>
            <a:normAutofit/>
          </a:bodyPr>
          <a:lstStyle/>
          <a:p>
            <a:pPr marL="0" indent="0">
              <a:buNone/>
            </a:pPr>
            <a:r>
              <a:rPr lang="en-US" b="1"/>
              <a:t>Ch. 1, Para. A.1.c.iv (p. 113)</a:t>
            </a:r>
            <a:endParaRPr lang="en-US"/>
          </a:p>
          <a:p>
            <a:r>
              <a:rPr lang="en-US"/>
              <a:t>Refinancing of </a:t>
            </a:r>
            <a:r>
              <a:rPr lang="en-US" sz="2800" spc="0">
                <a:latin typeface="Source Sans Pro" panose="020B0503030403020204" pitchFamily="34" charset="0"/>
                <a:ea typeface="Source Sans Pro" panose="020B0503030403020204" pitchFamily="34" charset="0"/>
              </a:rPr>
              <a:t>SID 7(a) loans</a:t>
            </a:r>
            <a:r>
              <a:rPr lang="en-US"/>
              <a:t> must be submitted in E-Tran via non-delegated processing </a:t>
            </a:r>
          </a:p>
          <a:p>
            <a:r>
              <a:rPr lang="en-US" spc="0">
                <a:latin typeface="Source Sans Pro" panose="020B0503030403020204" pitchFamily="34" charset="0"/>
                <a:ea typeface="Source Sans Pro" panose="020B0503030403020204" pitchFamily="34" charset="0"/>
              </a:rPr>
              <a:t>SID 7(a) loans</a:t>
            </a:r>
            <a:r>
              <a:rPr lang="en-US"/>
              <a:t> may be submitted only if: </a:t>
            </a:r>
          </a:p>
          <a:p>
            <a:pPr lvl="1"/>
            <a:r>
              <a:rPr lang="en-US" sz="2800"/>
              <a:t>The Lender is unable to modify the terms of the existing loan because a secondary market investor will not agree to modified terms, or</a:t>
            </a:r>
          </a:p>
          <a:p>
            <a:pPr lvl="1"/>
            <a:r>
              <a:rPr lang="en-US" sz="2800"/>
              <a:t>An increase in the amount of an existing SBA-guaranteed loan is not possible</a:t>
            </a:r>
          </a:p>
          <a:p>
            <a:endParaRPr lang="en-US"/>
          </a:p>
          <a:p>
            <a:endParaRPr lang="en-US"/>
          </a:p>
          <a:p>
            <a:endParaRPr lang="en-US"/>
          </a:p>
        </p:txBody>
      </p:sp>
    </p:spTree>
    <p:extLst>
      <p:ext uri="{BB962C8B-B14F-4D97-AF65-F5344CB8AC3E}">
        <p14:creationId xmlns:p14="http://schemas.microsoft.com/office/powerpoint/2010/main" val="1255558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91B6-1B06-9812-76F6-964483728F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3573AA-E7C3-1B2E-2FDC-A62BD0EAEB68}"/>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68</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8F9CFED6-A647-8BBD-BBB0-649CB6157A81}"/>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Debt Refinancing - E-Tran Terms and Conditions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72FED8F1-6F2C-C6E4-E7CD-105ACE659DCE}"/>
              </a:ext>
            </a:extLst>
          </p:cNvPr>
          <p:cNvSpPr>
            <a:spLocks noGrp="1"/>
          </p:cNvSpPr>
          <p:nvPr>
            <p:ph idx="1"/>
          </p:nvPr>
        </p:nvSpPr>
        <p:spPr>
          <a:xfrm>
            <a:off x="742949" y="950496"/>
            <a:ext cx="10972800" cy="5628116"/>
          </a:xfrm>
        </p:spPr>
        <p:txBody>
          <a:bodyPr>
            <a:normAutofit/>
          </a:bodyPr>
          <a:lstStyle/>
          <a:p>
            <a:pPr marL="0" indent="0">
              <a:buNone/>
            </a:pPr>
            <a:r>
              <a:rPr lang="en-US" b="1"/>
              <a:t>Ch. 1, Para. A.1.h. (p. 114)</a:t>
            </a:r>
            <a:endParaRPr lang="en-US"/>
          </a:p>
          <a:p>
            <a:r>
              <a:rPr lang="en-US"/>
              <a:t>E-Tran Terms and Conditions must include: </a:t>
            </a:r>
          </a:p>
          <a:p>
            <a:pPr lvl="1"/>
            <a:r>
              <a:rPr lang="en-US" sz="2800"/>
              <a:t>In the Use of Proceeds section, the refinancing must be specifically identified;</a:t>
            </a:r>
          </a:p>
          <a:p>
            <a:pPr lvl="1"/>
            <a:r>
              <a:rPr lang="en-US" sz="2800"/>
              <a:t>An itemization of all debts being repaid by loan proceeds when the individual creditor is to be paid $10,000 or more; and/or</a:t>
            </a:r>
          </a:p>
          <a:p>
            <a:pPr lvl="1"/>
            <a:r>
              <a:rPr lang="en-US" sz="2800"/>
              <a:t>The loan number and dollar amount of any existing SBA being debt refinanced</a:t>
            </a:r>
          </a:p>
          <a:p>
            <a:pPr lvl="1"/>
            <a:endParaRPr lang="en-US"/>
          </a:p>
        </p:txBody>
      </p:sp>
    </p:spTree>
    <p:extLst>
      <p:ext uri="{BB962C8B-B14F-4D97-AF65-F5344CB8AC3E}">
        <p14:creationId xmlns:p14="http://schemas.microsoft.com/office/powerpoint/2010/main" val="1006698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FFBC-E443-18B5-7464-7C98908763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E39B1F-8D7D-989A-8792-2421793C9980}"/>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69</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6899FF3B-ED35-F791-CD82-10BB907BD2BB}"/>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Partial Change of Ownership</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15BC229-42FF-7C26-6A5E-809F35946692}"/>
              </a:ext>
            </a:extLst>
          </p:cNvPr>
          <p:cNvSpPr>
            <a:spLocks noGrp="1"/>
          </p:cNvSpPr>
          <p:nvPr>
            <p:ph idx="1"/>
          </p:nvPr>
        </p:nvSpPr>
        <p:spPr>
          <a:xfrm>
            <a:off x="742949" y="950496"/>
            <a:ext cx="10972800" cy="5628116"/>
          </a:xfrm>
        </p:spPr>
        <p:txBody>
          <a:bodyPr>
            <a:normAutofit/>
          </a:bodyPr>
          <a:lstStyle/>
          <a:p>
            <a:pPr marL="0" indent="0">
              <a:buNone/>
            </a:pPr>
            <a:r>
              <a:rPr lang="en-US" sz="2600" b="1"/>
              <a:t>Ch. 1, Para. A.2.h (pp. 117-118)</a:t>
            </a:r>
            <a:r>
              <a:rPr lang="en-US" sz="2600" b="1">
                <a:latin typeface="Source Sans Pro" panose="020B0503030403020204" pitchFamily="34" charset="0"/>
                <a:ea typeface="Source Sans Pro" panose="020B0503030403020204" pitchFamily="34" charset="0"/>
              </a:rPr>
              <a:t> and Ch. 2, Para C.2.a.ii.b)ii)(d) (p. 169)</a:t>
            </a:r>
            <a:r>
              <a:rPr lang="en-US" sz="2600">
                <a:latin typeface="Source Sans Pro" panose="020B0503030403020204" pitchFamily="34" charset="0"/>
                <a:ea typeface="Source Sans Pro" panose="020B0503030403020204" pitchFamily="34" charset="0"/>
              </a:rPr>
              <a:t> </a:t>
            </a:r>
            <a:endParaRPr lang="en-US" sz="2600"/>
          </a:p>
          <a:p>
            <a:r>
              <a:rPr lang="en-US" sz="2600" b="1" i="1"/>
              <a:t>Both the Operating Company (OC) and the Person(s) (including any existing owner)</a:t>
            </a:r>
            <a:r>
              <a:rPr lang="en-US" sz="2600"/>
              <a:t> who is acquiring </a:t>
            </a:r>
            <a:r>
              <a:rPr lang="en-US" sz="2600" b="1" i="1"/>
              <a:t>or gaining any direct and/or indirect </a:t>
            </a:r>
            <a:r>
              <a:rPr lang="en-US" sz="2600"/>
              <a:t>ownership interest </a:t>
            </a:r>
            <a:r>
              <a:rPr lang="en-US" sz="2600" b="1" i="1"/>
              <a:t>in the OC </a:t>
            </a:r>
            <a:r>
              <a:rPr lang="en-US" sz="2600"/>
              <a:t>must be Co-Borrowers on the new loan, </a:t>
            </a:r>
            <a:r>
              <a:rPr lang="en-US" sz="2600" b="1" i="1"/>
              <a:t>regardless of the percentage of ownership being gained</a:t>
            </a:r>
          </a:p>
          <a:p>
            <a:r>
              <a:rPr lang="en-US" sz="2600" b="1" i="1"/>
              <a:t>Multi-step partial changes of ownership are not eligible</a:t>
            </a:r>
          </a:p>
          <a:p>
            <a:r>
              <a:rPr lang="en-US" sz="2600"/>
              <a:t>Eligible Passive Company (EPC)/ OC: </a:t>
            </a:r>
          </a:p>
          <a:p>
            <a:pPr lvl="1"/>
            <a:r>
              <a:rPr lang="en-US" sz="2600"/>
              <a:t>In a business structured as an EPC/OC 7(a) loans may not fund a partial change of ownership in an EPC, but they may be used to fund a partial change of ownership in the OC</a:t>
            </a:r>
          </a:p>
          <a:p>
            <a:pPr marL="0" indent="0">
              <a:buNone/>
            </a:pPr>
            <a:endParaRPr lang="en-US" sz="3000"/>
          </a:p>
        </p:txBody>
      </p:sp>
    </p:spTree>
    <p:extLst>
      <p:ext uri="{BB962C8B-B14F-4D97-AF65-F5344CB8AC3E}">
        <p14:creationId xmlns:p14="http://schemas.microsoft.com/office/powerpoint/2010/main" val="103498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094B-990C-FDC1-4E33-DEFD97D68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90CC1-61D7-AAE3-2D3C-C5728BC13F05}"/>
              </a:ext>
            </a:extLst>
          </p:cNvPr>
          <p:cNvSpPr>
            <a:spLocks noGrp="1"/>
          </p:cNvSpPr>
          <p:nvPr>
            <p:ph type="title"/>
          </p:nvPr>
        </p:nvSpPr>
        <p:spPr>
          <a:xfrm>
            <a:off x="609600" y="378970"/>
            <a:ext cx="10972800" cy="739472"/>
          </a:xfrm>
        </p:spPr>
        <p:txBody>
          <a:bodyPr>
            <a:normAutofit/>
          </a:bodyPr>
          <a:lstStyle/>
          <a:p>
            <a:r>
              <a:rPr lang="en-US" sz="3600">
                <a:effectLst/>
                <a:latin typeface="Source Sans Pro" panose="020B0503030403020204" pitchFamily="34" charset="0"/>
                <a:ea typeface="Calibri" panose="020F0502020204030204" pitchFamily="34" charset="0"/>
              </a:rPr>
              <a:t>7(a) LGPC - Metrics</a:t>
            </a:r>
            <a:endParaRPr lang="en-US" sz="4000" spc="0">
              <a:latin typeface="Source Sans Pro" panose="020B0503030403020204" pitchFamily="34" charset="0"/>
              <a:ea typeface="Source Sans Pro" panose="020B0503030403020204" pitchFamily="34" charset="0"/>
            </a:endParaRPr>
          </a:p>
        </p:txBody>
      </p:sp>
      <p:sp>
        <p:nvSpPr>
          <p:cNvPr id="3" name="Content Placeholder 2" descr="7(a) LGPC - Metrics chart for small loans, regular loans, loan mods, E-Tran compliance checks, 7(a) questions">
            <a:extLst>
              <a:ext uri="{FF2B5EF4-FFF2-40B4-BE49-F238E27FC236}">
                <a16:creationId xmlns:a16="http://schemas.microsoft.com/office/drawing/2014/main" id="{79B37528-90B2-1D15-A999-14E1F77FD1FD}"/>
              </a:ext>
            </a:extLst>
          </p:cNvPr>
          <p:cNvSpPr>
            <a:spLocks noGrp="1"/>
          </p:cNvSpPr>
          <p:nvPr>
            <p:ph idx="1"/>
          </p:nvPr>
        </p:nvSpPr>
        <p:spPr>
          <a:xfrm>
            <a:off x="751800" y="1038047"/>
            <a:ext cx="10688400" cy="5440983"/>
          </a:xfrm>
        </p:spPr>
        <p:txBody>
          <a:bodyPr>
            <a:normAutofit/>
          </a:bodyPr>
          <a:lstStyle/>
          <a:p>
            <a:pPr>
              <a:lnSpc>
                <a:spcPct val="100000"/>
              </a:lnSpc>
              <a:spcBef>
                <a:spcPts val="600"/>
              </a:spcBef>
            </a:pPr>
            <a:endParaRPr lang="en-US" sz="2400">
              <a:latin typeface="Source Sans Pro" panose="020B0503030403020204" pitchFamily="34" charset="0"/>
              <a:ea typeface="Source Sans Pro" panose="020B0503030403020204" pitchFamily="34" charset="0"/>
            </a:endParaRPr>
          </a:p>
          <a:p>
            <a:pPr marL="0" indent="0">
              <a:lnSpc>
                <a:spcPct val="100000"/>
              </a:lnSpc>
              <a:spcBef>
                <a:spcPts val="600"/>
              </a:spcBef>
              <a:buNone/>
            </a:pPr>
            <a:endParaRPr lang="en-US" sz="240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65A73FC5-9F53-09EB-6144-6034806D8787}"/>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7</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graphicFrame>
        <p:nvGraphicFramePr>
          <p:cNvPr id="5" name="Table 4">
            <a:extLst>
              <a:ext uri="{FF2B5EF4-FFF2-40B4-BE49-F238E27FC236}">
                <a16:creationId xmlns:a16="http://schemas.microsoft.com/office/drawing/2014/main" id="{1EBA23CE-4F6D-5A36-0904-FA73B0DE4E8B}"/>
              </a:ext>
            </a:extLst>
          </p:cNvPr>
          <p:cNvGraphicFramePr>
            <a:graphicFrameLocks noGrp="1"/>
          </p:cNvGraphicFramePr>
          <p:nvPr/>
        </p:nvGraphicFramePr>
        <p:xfrm>
          <a:off x="1740181" y="1236945"/>
          <a:ext cx="8711638" cy="4762296"/>
        </p:xfrm>
        <a:graphic>
          <a:graphicData uri="http://schemas.openxmlformats.org/drawingml/2006/table">
            <a:tbl>
              <a:tblPr firstRow="1" firstCol="1" bandRow="1">
                <a:tableStyleId>{5C22544A-7EE6-4342-B048-85BDC9FD1C3A}</a:tableStyleId>
              </a:tblPr>
              <a:tblGrid>
                <a:gridCol w="3851652">
                  <a:extLst>
                    <a:ext uri="{9D8B030D-6E8A-4147-A177-3AD203B41FA5}">
                      <a16:colId xmlns:a16="http://schemas.microsoft.com/office/drawing/2014/main" val="441121557"/>
                    </a:ext>
                  </a:extLst>
                </a:gridCol>
                <a:gridCol w="1289940">
                  <a:extLst>
                    <a:ext uri="{9D8B030D-6E8A-4147-A177-3AD203B41FA5}">
                      <a16:colId xmlns:a16="http://schemas.microsoft.com/office/drawing/2014/main" val="2784465003"/>
                    </a:ext>
                  </a:extLst>
                </a:gridCol>
                <a:gridCol w="1644220">
                  <a:extLst>
                    <a:ext uri="{9D8B030D-6E8A-4147-A177-3AD203B41FA5}">
                      <a16:colId xmlns:a16="http://schemas.microsoft.com/office/drawing/2014/main" val="149182752"/>
                    </a:ext>
                  </a:extLst>
                </a:gridCol>
                <a:gridCol w="1925826">
                  <a:extLst>
                    <a:ext uri="{9D8B030D-6E8A-4147-A177-3AD203B41FA5}">
                      <a16:colId xmlns:a16="http://schemas.microsoft.com/office/drawing/2014/main" val="3234858941"/>
                    </a:ext>
                  </a:extLst>
                </a:gridCol>
              </a:tblGrid>
              <a:tr h="1088454">
                <a:tc>
                  <a:txBody>
                    <a:bodyPr/>
                    <a:lstStyle/>
                    <a:p>
                      <a:pPr marL="0" marR="0">
                        <a:spcBef>
                          <a:spcPts val="0"/>
                        </a:spcBef>
                        <a:spcAft>
                          <a:spcPts val="0"/>
                        </a:spcAft>
                      </a:pPr>
                      <a:r>
                        <a:rPr lang="en-US" sz="2200" b="1" kern="1200">
                          <a:solidFill>
                            <a:schemeClr val="bg2"/>
                          </a:solidFill>
                          <a:latin typeface="Source Sans Pro" charset="0"/>
                          <a:ea typeface="Source Sans Pro" charset="0"/>
                          <a:cs typeface="+mn-cs"/>
                        </a:rPr>
                        <a:t> </a:t>
                      </a:r>
                    </a:p>
                  </a:txBody>
                  <a:tcPr marL="68580" marR="68580" marT="0" marB="0" anchor="b">
                    <a:solidFill>
                      <a:schemeClr val="bg2"/>
                    </a:solidFill>
                  </a:tcPr>
                </a:tc>
                <a:tc>
                  <a:txBody>
                    <a:bodyPr/>
                    <a:lstStyle/>
                    <a:p>
                      <a:pPr marL="0" marR="0" algn="ctr">
                        <a:spcBef>
                          <a:spcPts val="0"/>
                        </a:spcBef>
                        <a:spcAft>
                          <a:spcPts val="0"/>
                        </a:spcAft>
                      </a:pPr>
                      <a:r>
                        <a:rPr lang="en-US" sz="2000" kern="0">
                          <a:effectLst/>
                        </a:rPr>
                        <a:t>12 Month</a:t>
                      </a:r>
                      <a:br>
                        <a:rPr lang="en-US" sz="2000" kern="0">
                          <a:effectLst/>
                        </a:rPr>
                      </a:br>
                      <a:r>
                        <a:rPr lang="en-US" sz="2000" kern="0">
                          <a:effectLst/>
                        </a:rPr>
                        <a:t>Volume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bg2"/>
                    </a:solidFill>
                  </a:tcPr>
                </a:tc>
                <a:tc>
                  <a:txBody>
                    <a:bodyPr/>
                    <a:lstStyle/>
                    <a:p>
                      <a:pPr marL="0" marR="0" algn="ctr">
                        <a:spcBef>
                          <a:spcPts val="0"/>
                        </a:spcBef>
                        <a:spcAft>
                          <a:spcPts val="0"/>
                        </a:spcAft>
                      </a:pPr>
                      <a:r>
                        <a:rPr lang="en-US" sz="2000" kern="0">
                          <a:effectLst/>
                        </a:rPr>
                        <a:t>Volume/Day</a:t>
                      </a:r>
                      <a:br>
                        <a:rPr lang="en-US" sz="2000" kern="0">
                          <a:effectLst/>
                        </a:rPr>
                      </a:b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bg2"/>
                    </a:solidFill>
                  </a:tcPr>
                </a:tc>
                <a:tc>
                  <a:txBody>
                    <a:bodyPr/>
                    <a:lstStyle/>
                    <a:p>
                      <a:pPr marL="0" marR="0" algn="ctr">
                        <a:spcBef>
                          <a:spcPts val="0"/>
                        </a:spcBef>
                        <a:spcAft>
                          <a:spcPts val="0"/>
                        </a:spcAft>
                      </a:pPr>
                      <a:r>
                        <a:rPr lang="en-US" sz="2000" kern="0">
                          <a:effectLst/>
                        </a:rPr>
                        <a:t>Response Time</a:t>
                      </a:r>
                      <a:br>
                        <a:rPr lang="en-US" sz="2000" kern="0">
                          <a:effectLst/>
                        </a:rPr>
                      </a:br>
                      <a:r>
                        <a:rPr lang="en-US" sz="2000" kern="0">
                          <a:effectLst/>
                        </a:rPr>
                        <a:t>(last 30 days)*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4149719986"/>
                  </a:ext>
                </a:extLst>
              </a:tr>
              <a:tr h="538541">
                <a:tc>
                  <a:txBody>
                    <a:bodyPr/>
                    <a:lstStyle/>
                    <a:p>
                      <a:pPr marL="342900" marR="0" lvl="0" indent="-342900">
                        <a:spcBef>
                          <a:spcPts val="0"/>
                        </a:spcBef>
                        <a:spcAft>
                          <a:spcPts val="0"/>
                        </a:spcAft>
                        <a:buFont typeface="Arial" panose="020B0604020202020204" pitchFamily="34" charset="0"/>
                        <a:buChar char="•"/>
                        <a:tabLst>
                          <a:tab pos="457200" algn="l"/>
                        </a:tabLst>
                      </a:pPr>
                      <a:r>
                        <a:rPr lang="en-US" sz="2400" kern="0">
                          <a:effectLst/>
                        </a:rPr>
                        <a:t>Small Loans</a:t>
                      </a:r>
                      <a:endParaRPr lang="en-US" sz="2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2000" kern="0">
                          <a:solidFill>
                            <a:schemeClr val="tx1"/>
                          </a:solidFill>
                          <a:effectLst/>
                        </a:rPr>
                        <a:t>   </a:t>
                      </a:r>
                      <a:r>
                        <a:rPr lang="en-US" sz="2800" b="1" kern="0">
                          <a:solidFill>
                            <a:schemeClr val="tx1"/>
                          </a:solidFill>
                          <a:effectLst/>
                        </a:rPr>
                        <a:t>2,465</a:t>
                      </a:r>
                      <a:r>
                        <a:rPr lang="en-US" sz="2000" kern="0">
                          <a:solidFill>
                            <a:schemeClr val="tx1"/>
                          </a:solidFill>
                          <a:effectLst/>
                        </a:rPr>
                        <a:t> </a:t>
                      </a:r>
                      <a:endParaRPr lang="en-US" sz="2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10</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5</a:t>
                      </a:r>
                    </a:p>
                  </a:txBody>
                  <a:tcPr marL="68580" marR="68580" marT="0" marB="0" anchor="b"/>
                </a:tc>
                <a:extLst>
                  <a:ext uri="{0D108BD9-81ED-4DB2-BD59-A6C34878D82A}">
                    <a16:rowId xmlns:a16="http://schemas.microsoft.com/office/drawing/2014/main" val="3426198806"/>
                  </a:ext>
                </a:extLst>
              </a:tr>
              <a:tr h="544227">
                <a:tc>
                  <a:txBody>
                    <a:bodyPr/>
                    <a:lstStyle/>
                    <a:p>
                      <a:pPr marL="342900" marR="0" lvl="0" indent="-342900" algn="l" defTabSz="685749" rtl="0" eaLnBrk="1" latinLnBrk="0" hangingPunct="1">
                        <a:spcBef>
                          <a:spcPts val="0"/>
                        </a:spcBef>
                        <a:spcAft>
                          <a:spcPts val="0"/>
                        </a:spcAft>
                        <a:buFont typeface="Arial" panose="020B0604020202020204" pitchFamily="34" charset="0"/>
                        <a:buChar char="•"/>
                        <a:tabLst>
                          <a:tab pos="457200" algn="l"/>
                        </a:tabLst>
                      </a:pPr>
                      <a:r>
                        <a:rPr lang="en-US" sz="2400" b="1" kern="0">
                          <a:solidFill>
                            <a:schemeClr val="lt1"/>
                          </a:solidFill>
                          <a:effectLst/>
                          <a:latin typeface="+mn-lt"/>
                          <a:ea typeface="+mn-ea"/>
                          <a:cs typeface="+mn-cs"/>
                        </a:rPr>
                        <a:t>Regular (non-small) Loans</a:t>
                      </a: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2000" b="1" kern="0">
                          <a:solidFill>
                            <a:schemeClr val="tx1"/>
                          </a:solidFill>
                          <a:effectLst/>
                        </a:rPr>
                        <a:t>  </a:t>
                      </a:r>
                      <a:r>
                        <a:rPr lang="en-US" sz="2800" b="1" kern="0">
                          <a:solidFill>
                            <a:schemeClr val="tx1"/>
                          </a:solidFill>
                          <a:effectLst/>
                          <a:latin typeface="+mn-lt"/>
                          <a:ea typeface="+mn-ea"/>
                          <a:cs typeface="+mn-cs"/>
                        </a:rPr>
                        <a:t>1,891</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 8</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16</a:t>
                      </a:r>
                    </a:p>
                  </a:txBody>
                  <a:tcPr marL="68580" marR="68580" marT="0" marB="0" anchor="b"/>
                </a:tc>
                <a:extLst>
                  <a:ext uri="{0D108BD9-81ED-4DB2-BD59-A6C34878D82A}">
                    <a16:rowId xmlns:a16="http://schemas.microsoft.com/office/drawing/2014/main" val="1272621496"/>
                  </a:ext>
                </a:extLst>
              </a:tr>
              <a:tr h="538541">
                <a:tc>
                  <a:txBody>
                    <a:bodyPr/>
                    <a:lstStyle/>
                    <a:p>
                      <a:pPr marL="342900" marR="0" lvl="0" indent="-342900" algn="l" defTabSz="685749" rtl="0" eaLnBrk="1" latinLnBrk="0" hangingPunct="1">
                        <a:spcBef>
                          <a:spcPts val="0"/>
                        </a:spcBef>
                        <a:spcAft>
                          <a:spcPts val="0"/>
                        </a:spcAft>
                        <a:buFont typeface="Arial" panose="020B0604020202020204" pitchFamily="34" charset="0"/>
                        <a:buChar char="•"/>
                        <a:tabLst>
                          <a:tab pos="457200" algn="l"/>
                        </a:tabLst>
                      </a:pPr>
                      <a:r>
                        <a:rPr lang="en-US" sz="2400" b="1" kern="0">
                          <a:solidFill>
                            <a:schemeClr val="lt1"/>
                          </a:solidFill>
                          <a:effectLst/>
                          <a:latin typeface="+mn-lt"/>
                          <a:ea typeface="+mn-ea"/>
                          <a:cs typeface="+mn-cs"/>
                        </a:rPr>
                        <a:t>Loan Mods</a:t>
                      </a: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2000" kern="0">
                          <a:solidFill>
                            <a:schemeClr val="tx1"/>
                          </a:solidFill>
                          <a:effectLst/>
                        </a:rPr>
                        <a:t>  </a:t>
                      </a:r>
                      <a:r>
                        <a:rPr lang="en-US" sz="2800" b="1" kern="0">
                          <a:solidFill>
                            <a:schemeClr val="tx1"/>
                          </a:solidFill>
                          <a:effectLst/>
                          <a:latin typeface="+mn-lt"/>
                          <a:ea typeface="+mn-ea"/>
                          <a:cs typeface="+mn-cs"/>
                        </a:rPr>
                        <a:t>7,980</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33</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1.5</a:t>
                      </a:r>
                    </a:p>
                  </a:txBody>
                  <a:tcPr marL="68580" marR="68580" marT="0" marB="0" anchor="b"/>
                </a:tc>
                <a:extLst>
                  <a:ext uri="{0D108BD9-81ED-4DB2-BD59-A6C34878D82A}">
                    <a16:rowId xmlns:a16="http://schemas.microsoft.com/office/drawing/2014/main" val="1706880417"/>
                  </a:ext>
                </a:extLst>
              </a:tr>
              <a:tr h="807811">
                <a:tc>
                  <a:txBody>
                    <a:bodyPr/>
                    <a:lstStyle/>
                    <a:p>
                      <a:pPr marL="342900" marR="0" lvl="0" indent="-342900" algn="l" defTabSz="685749" rtl="0" eaLnBrk="1" latinLnBrk="0" hangingPunct="1">
                        <a:spcBef>
                          <a:spcPts val="0"/>
                        </a:spcBef>
                        <a:spcAft>
                          <a:spcPts val="0"/>
                        </a:spcAft>
                        <a:buFont typeface="Arial" panose="020B0604020202020204" pitchFamily="34" charset="0"/>
                        <a:buChar char="•"/>
                        <a:tabLst>
                          <a:tab pos="457200" algn="l"/>
                        </a:tabLst>
                      </a:pPr>
                      <a:r>
                        <a:rPr lang="en-US" sz="2400" b="1" kern="0">
                          <a:solidFill>
                            <a:schemeClr val="lt1"/>
                          </a:solidFill>
                          <a:effectLst/>
                          <a:latin typeface="+mn-lt"/>
                          <a:ea typeface="+mn-ea"/>
                          <a:cs typeface="+mn-cs"/>
                        </a:rPr>
                        <a:t>E-Tran Compliance Checks</a:t>
                      </a: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2000" kern="0">
                          <a:solidFill>
                            <a:schemeClr val="tx1"/>
                          </a:solidFill>
                          <a:effectLst/>
                        </a:rPr>
                        <a:t> </a:t>
                      </a:r>
                      <a:r>
                        <a:rPr lang="en-US" sz="2800" b="1" kern="0">
                          <a:solidFill>
                            <a:schemeClr val="tx1"/>
                          </a:solidFill>
                          <a:effectLst/>
                          <a:latin typeface="+mn-lt"/>
                          <a:ea typeface="+mn-ea"/>
                          <a:cs typeface="+mn-cs"/>
                        </a:rPr>
                        <a:t>16,255 </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68</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1.5</a:t>
                      </a:r>
                    </a:p>
                  </a:txBody>
                  <a:tcPr marL="68580" marR="68580" marT="0" marB="0" anchor="b"/>
                </a:tc>
                <a:extLst>
                  <a:ext uri="{0D108BD9-81ED-4DB2-BD59-A6C34878D82A}">
                    <a16:rowId xmlns:a16="http://schemas.microsoft.com/office/drawing/2014/main" val="814556878"/>
                  </a:ext>
                </a:extLst>
              </a:tr>
              <a:tr h="538541">
                <a:tc>
                  <a:txBody>
                    <a:bodyPr/>
                    <a:lstStyle/>
                    <a:p>
                      <a:pPr marL="342900" marR="0" lvl="0" indent="-342900" algn="l" defTabSz="685749" rtl="0" eaLnBrk="1" latinLnBrk="0" hangingPunct="1">
                        <a:spcBef>
                          <a:spcPts val="0"/>
                        </a:spcBef>
                        <a:spcAft>
                          <a:spcPts val="0"/>
                        </a:spcAft>
                        <a:buFont typeface="Arial" panose="020B0604020202020204" pitchFamily="34" charset="0"/>
                        <a:buChar char="•"/>
                        <a:tabLst>
                          <a:tab pos="457200" algn="l"/>
                        </a:tabLst>
                      </a:pPr>
                      <a:r>
                        <a:rPr lang="en-US" sz="2400" b="1" kern="0">
                          <a:solidFill>
                            <a:schemeClr val="lt1"/>
                          </a:solidFill>
                          <a:effectLst/>
                          <a:latin typeface="+mn-lt"/>
                          <a:ea typeface="+mn-ea"/>
                          <a:cs typeface="+mn-cs"/>
                        </a:rPr>
                        <a:t>7aQuestions</a:t>
                      </a:r>
                    </a:p>
                  </a:txBody>
                  <a:tcPr marL="68580" marR="68580" marT="0" marB="0" anchor="ctr">
                    <a:solidFill>
                      <a:schemeClr val="accent1">
                        <a:lumMod val="50000"/>
                      </a:schemeClr>
                    </a:solidFill>
                  </a:tcPr>
                </a:tc>
                <a:tc>
                  <a:txBody>
                    <a:bodyPr/>
                    <a:lstStyle/>
                    <a:p>
                      <a:pPr marL="0" marR="0" algn="ctr">
                        <a:spcBef>
                          <a:spcPts val="0"/>
                        </a:spcBef>
                        <a:spcAft>
                          <a:spcPts val="0"/>
                        </a:spcAft>
                      </a:pPr>
                      <a:r>
                        <a:rPr lang="en-US" sz="2800" b="1" kern="0">
                          <a:solidFill>
                            <a:schemeClr val="tx1"/>
                          </a:solidFill>
                          <a:effectLst/>
                          <a:latin typeface="+mn-lt"/>
                          <a:ea typeface="+mn-ea"/>
                          <a:cs typeface="+mn-cs"/>
                        </a:rPr>
                        <a:t>22,893</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95</a:t>
                      </a:r>
                    </a:p>
                  </a:txBody>
                  <a:tcPr marL="68580" marR="68580" marT="0" marB="0" anchor="b"/>
                </a:tc>
                <a:tc>
                  <a:txBody>
                    <a:bodyPr/>
                    <a:lstStyle/>
                    <a:p>
                      <a:pPr marL="0" marR="0" algn="ctr">
                        <a:spcBef>
                          <a:spcPts val="0"/>
                        </a:spcBef>
                        <a:spcAft>
                          <a:spcPts val="0"/>
                        </a:spcAft>
                      </a:pPr>
                      <a:r>
                        <a:rPr lang="en-US" sz="2800" b="1" kern="0">
                          <a:solidFill>
                            <a:schemeClr val="tx1"/>
                          </a:solidFill>
                          <a:effectLst/>
                          <a:latin typeface="+mn-lt"/>
                          <a:ea typeface="+mn-ea"/>
                          <a:cs typeface="+mn-cs"/>
                        </a:rPr>
                        <a:t>5+</a:t>
                      </a:r>
                    </a:p>
                  </a:txBody>
                  <a:tcPr marL="68580" marR="68580" marT="0" marB="0" anchor="b"/>
                </a:tc>
                <a:extLst>
                  <a:ext uri="{0D108BD9-81ED-4DB2-BD59-A6C34878D82A}">
                    <a16:rowId xmlns:a16="http://schemas.microsoft.com/office/drawing/2014/main" val="2158153751"/>
                  </a:ext>
                </a:extLst>
              </a:tr>
              <a:tr h="163268">
                <a:tc>
                  <a:txBody>
                    <a:bodyPr/>
                    <a:lstStyle/>
                    <a:p>
                      <a:endParaRPr lang="en-US" sz="1100" kern="100">
                        <a:effectLst/>
                        <a:latin typeface="Aptos" panose="020B0004020202020204" pitchFamily="34" charset="0"/>
                      </a:endParaRPr>
                    </a:p>
                  </a:txBody>
                  <a:tcPr marL="68580" marR="68580" marT="0" marB="0" anchor="b">
                    <a:solidFill>
                      <a:schemeClr val="bg1">
                        <a:lumMod val="95000"/>
                      </a:schemeClr>
                    </a:solidFill>
                  </a:tcPr>
                </a:tc>
                <a:tc>
                  <a:txBody>
                    <a:bodyPr/>
                    <a:lstStyle/>
                    <a:p>
                      <a:endParaRPr lang="en-US" sz="1100" kern="100">
                        <a:effectLst/>
                        <a:latin typeface="Aptos" panose="020B0004020202020204" pitchFamily="34" charset="0"/>
                      </a:endParaRPr>
                    </a:p>
                  </a:txBody>
                  <a:tcPr marL="68580" marR="68580" marT="0" marB="0" anchor="b">
                    <a:solidFill>
                      <a:schemeClr val="bg1">
                        <a:lumMod val="95000"/>
                      </a:schemeClr>
                    </a:solidFill>
                  </a:tcPr>
                </a:tc>
                <a:tc>
                  <a:txBody>
                    <a:bodyPr/>
                    <a:lstStyle/>
                    <a:p>
                      <a:endParaRPr lang="en-US" sz="1100" kern="100">
                        <a:effectLst/>
                        <a:latin typeface="Aptos" panose="020B0004020202020204" pitchFamily="34" charset="0"/>
                      </a:endParaRPr>
                    </a:p>
                  </a:txBody>
                  <a:tcPr marL="68580" marR="68580" marT="0" marB="0" anchor="b"/>
                </a:tc>
                <a:tc>
                  <a:txBody>
                    <a:bodyPr/>
                    <a:lstStyle/>
                    <a:p>
                      <a:endParaRPr lang="en-US" sz="1100" kern="100">
                        <a:effectLst/>
                        <a:latin typeface="Aptos" panose="020B0004020202020204" pitchFamily="34" charset="0"/>
                      </a:endParaRPr>
                    </a:p>
                  </a:txBody>
                  <a:tcPr marL="68580" marR="68580" marT="0" marB="0" anchor="b"/>
                </a:tc>
                <a:extLst>
                  <a:ext uri="{0D108BD9-81ED-4DB2-BD59-A6C34878D82A}">
                    <a16:rowId xmlns:a16="http://schemas.microsoft.com/office/drawing/2014/main" val="1884634282"/>
                  </a:ext>
                </a:extLst>
              </a:tr>
              <a:tr h="538541">
                <a:tc gridSpan="3">
                  <a:txBody>
                    <a:bodyPr/>
                    <a:lstStyle/>
                    <a:p>
                      <a:pPr marL="0" marR="0" indent="355600">
                        <a:spcBef>
                          <a:spcPts val="0"/>
                        </a:spcBef>
                        <a:spcAft>
                          <a:spcPts val="0"/>
                        </a:spcAft>
                      </a:pPr>
                      <a:r>
                        <a:rPr lang="en-US" sz="2000" kern="0">
                          <a:solidFill>
                            <a:schemeClr val="tx1"/>
                          </a:solidFill>
                          <a:effectLst/>
                          <a:latin typeface="+mn-lt"/>
                        </a:rPr>
                        <a:t>  *Business Days to Screen-out or Approval</a:t>
                      </a:r>
                      <a:endParaRPr lang="en-US" sz="20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en-US" sz="1400" kern="100">
                        <a:effectLst/>
                        <a:latin typeface="+mn-lt"/>
                      </a:endParaRPr>
                    </a:p>
                  </a:txBody>
                  <a:tcPr marL="68580" marR="68580" marT="0" marB="0" anchor="b"/>
                </a:tc>
                <a:tc hMerge="1">
                  <a:txBody>
                    <a:bodyPr/>
                    <a:lstStyle/>
                    <a:p>
                      <a:endParaRPr lang="en-US" sz="1400" kern="100">
                        <a:effectLst/>
                        <a:latin typeface="+mn-lt"/>
                      </a:endParaRPr>
                    </a:p>
                  </a:txBody>
                  <a:tcPr marL="68580" marR="68580" marT="0" marB="0" anchor="b"/>
                </a:tc>
                <a:tc>
                  <a:txBody>
                    <a:bodyPr/>
                    <a:lstStyle/>
                    <a:p>
                      <a:endParaRPr lang="en-US" sz="1400" kern="100">
                        <a:effectLst/>
                        <a:latin typeface="+mn-lt"/>
                      </a:endParaRPr>
                    </a:p>
                  </a:txBody>
                  <a:tcPr marL="68580" marR="68580" marT="0" marB="0" anchor="b"/>
                </a:tc>
                <a:extLst>
                  <a:ext uri="{0D108BD9-81ED-4DB2-BD59-A6C34878D82A}">
                    <a16:rowId xmlns:a16="http://schemas.microsoft.com/office/drawing/2014/main" val="2739150092"/>
                  </a:ext>
                </a:extLst>
              </a:tr>
            </a:tbl>
          </a:graphicData>
        </a:graphic>
      </p:graphicFrame>
    </p:spTree>
    <p:extLst>
      <p:ext uri="{BB962C8B-B14F-4D97-AF65-F5344CB8AC3E}">
        <p14:creationId xmlns:p14="http://schemas.microsoft.com/office/powerpoint/2010/main" val="18582318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9124-602A-6289-4715-2BBA80BA70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D1B6EF-CC59-292E-B213-C9F52057966A}"/>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70</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842FC933-4FBB-13DA-3CD8-6464DB6F49A0}"/>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Partial Change of Ownership - Guaranties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3D27A49C-6667-A9DA-30BB-48159CE04990}"/>
              </a:ext>
            </a:extLst>
          </p:cNvPr>
          <p:cNvSpPr>
            <a:spLocks noGrp="1"/>
          </p:cNvSpPr>
          <p:nvPr>
            <p:ph idx="1"/>
          </p:nvPr>
        </p:nvSpPr>
        <p:spPr>
          <a:xfrm>
            <a:off x="742949" y="950496"/>
            <a:ext cx="10972800" cy="5628116"/>
          </a:xfrm>
        </p:spPr>
        <p:txBody>
          <a:bodyPr>
            <a:normAutofit lnSpcReduction="10000"/>
          </a:bodyPr>
          <a:lstStyle/>
          <a:p>
            <a:pPr marL="0" indent="0">
              <a:buNone/>
            </a:pPr>
            <a:r>
              <a:rPr lang="en-US" b="1"/>
              <a:t>Ch. 1, Para. A.2.h.iv (p. 118)</a:t>
            </a:r>
            <a:endParaRPr lang="en-US"/>
          </a:p>
          <a:p>
            <a:r>
              <a:rPr lang="en-US"/>
              <a:t>All remaining owners in a partial change of ownership are subject to the requirements for guaranties, except that: </a:t>
            </a:r>
          </a:p>
          <a:p>
            <a:pPr lvl="1"/>
            <a:r>
              <a:rPr lang="en-US" sz="2600"/>
              <a:t>Any selling owner (one who receives loan proceeds in exchange for selling part of their ownership) who remains as a direct or indirect owner and owns less than 20% of the business post-sale must provide a guaranty for the full loan amount for a period of 2 years after loan disbursement</a:t>
            </a:r>
          </a:p>
          <a:p>
            <a:pPr lvl="1"/>
            <a:r>
              <a:rPr lang="en-US" sz="2600"/>
              <a:t>Except for the above bullet, the percentages of ownership for determining who must provide a guaranty will be based on the post-sale percentage of ownership in the business</a:t>
            </a:r>
          </a:p>
          <a:p>
            <a:pPr lvl="1"/>
            <a:r>
              <a:rPr lang="en-US" sz="2600"/>
              <a:t>For ESOP transactions, there is a statutory requirement that if the seller of the employer small business remains as a partial owner, the seller must provide a full, unlimited guarantee regardless of ownership – this statutory requirement cannot be waived</a:t>
            </a:r>
          </a:p>
        </p:txBody>
      </p:sp>
    </p:spTree>
    <p:extLst>
      <p:ext uri="{BB962C8B-B14F-4D97-AF65-F5344CB8AC3E}">
        <p14:creationId xmlns:p14="http://schemas.microsoft.com/office/powerpoint/2010/main" val="2367752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D0BF8-E2BD-7AD9-942F-0FC0939663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8C38F9-8B73-87E3-89DD-B1663416ABD6}"/>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71</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5024C45-F373-756B-3120-156EC7C7CF9E}"/>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Loan Maturities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DC55AB55-A0CA-9807-2D4A-B35F6E82B8C0}"/>
              </a:ext>
            </a:extLst>
          </p:cNvPr>
          <p:cNvSpPr>
            <a:spLocks noGrp="1"/>
          </p:cNvSpPr>
          <p:nvPr>
            <p:ph idx="1"/>
          </p:nvPr>
        </p:nvSpPr>
        <p:spPr>
          <a:xfrm>
            <a:off x="613611" y="866274"/>
            <a:ext cx="11102138" cy="5712338"/>
          </a:xfrm>
        </p:spPr>
        <p:txBody>
          <a:bodyPr>
            <a:normAutofit/>
          </a:bodyPr>
          <a:lstStyle/>
          <a:p>
            <a:pPr marL="0" indent="0">
              <a:buNone/>
            </a:pPr>
            <a:r>
              <a:rPr lang="en-US" b="1"/>
              <a:t>Ch. 1, Para. B.3.e. (p. 121) and Ch. 2, Para. B.3.a.ii. (pp. 157-158)</a:t>
            </a:r>
            <a:endParaRPr lang="en-US"/>
          </a:p>
          <a:p>
            <a:r>
              <a:rPr lang="en-US"/>
              <a:t>For mixed purpose loans and loans </a:t>
            </a:r>
            <a:r>
              <a:rPr lang="en-US" b="1"/>
              <a:t>for all types of changes of ownership</a:t>
            </a:r>
            <a:r>
              <a:rPr lang="en-US"/>
              <a:t>, the maturity may be a blended maturity or, if 51% or more of the use of the 7(a) loan’s proceeds are for real estate, the maximum maturity may be up to 25 years</a:t>
            </a:r>
          </a:p>
          <a:p>
            <a:r>
              <a:rPr lang="en-US"/>
              <a:t>For stock purchases, the loan maturity may be based on the underlying assets/interest financed by the 7(a) loan as supported by a business valuation/appraisal</a:t>
            </a:r>
          </a:p>
          <a:p>
            <a:endParaRPr lang="en-US"/>
          </a:p>
          <a:p>
            <a:endParaRPr lang="en-US"/>
          </a:p>
        </p:txBody>
      </p:sp>
    </p:spTree>
    <p:extLst>
      <p:ext uri="{BB962C8B-B14F-4D97-AF65-F5344CB8AC3E}">
        <p14:creationId xmlns:p14="http://schemas.microsoft.com/office/powerpoint/2010/main" val="472368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A58F-437F-580E-AF55-26A9EEC7B5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102167-F627-C998-9A22-6695694E6C8F}"/>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72</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C18E1A94-7B03-F170-D04D-C323918EF0CB}"/>
              </a:ext>
            </a:extLst>
          </p:cNvPr>
          <p:cNvSpPr>
            <a:spLocks noGrp="1"/>
          </p:cNvSpPr>
          <p:nvPr>
            <p:ph type="title"/>
          </p:nvPr>
        </p:nvSpPr>
        <p:spPr>
          <a:xfrm>
            <a:off x="314826" y="298575"/>
            <a:ext cx="11562347" cy="541610"/>
          </a:xfrm>
        </p:spPr>
        <p:txBody>
          <a:bodyPr>
            <a:noAutofit/>
          </a:bodyPr>
          <a:lstStyle/>
          <a:p>
            <a:r>
              <a:rPr lang="en-US" spc="0">
                <a:latin typeface="Source Sans Pro" panose="020B0503030403020204" pitchFamily="34" charset="0"/>
                <a:ea typeface="Source Sans Pro" panose="020B0503030403020204" pitchFamily="34" charset="0"/>
              </a:rPr>
              <a:t>Lender’s Credit Analysis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CABD06A8-CCB7-569D-6769-07607A04EBCE}"/>
              </a:ext>
            </a:extLst>
          </p:cNvPr>
          <p:cNvSpPr>
            <a:spLocks noGrp="1"/>
          </p:cNvSpPr>
          <p:nvPr>
            <p:ph idx="1"/>
          </p:nvPr>
        </p:nvSpPr>
        <p:spPr>
          <a:xfrm>
            <a:off x="613611" y="840186"/>
            <a:ext cx="11102138" cy="5738426"/>
          </a:xfrm>
        </p:spPr>
        <p:txBody>
          <a:bodyPr>
            <a:normAutofit fontScale="77500" lnSpcReduction="20000"/>
          </a:bodyPr>
          <a:lstStyle/>
          <a:p>
            <a:pPr marL="0" indent="0">
              <a:buNone/>
            </a:pPr>
            <a:r>
              <a:rPr lang="en-US" sz="3400" b="1"/>
              <a:t>Ch. 1, Para. C.2.a.i.e) (p. 128)</a:t>
            </a:r>
            <a:endParaRPr lang="en-US" sz="3400"/>
          </a:p>
          <a:p>
            <a:r>
              <a:rPr lang="en-US" sz="3400"/>
              <a:t>Lenders must include in their credit memo and analysis if the daily operations will be handled under a management agreement </a:t>
            </a:r>
          </a:p>
          <a:p>
            <a:pPr lvl="1"/>
            <a:r>
              <a:rPr lang="en-US" sz="3400"/>
              <a:t>Review the agreement to determine if it results in an ineligible passive business, and retain it in the loan file</a:t>
            </a:r>
          </a:p>
          <a:p>
            <a:pPr marL="457200" lvl="1" indent="0">
              <a:buNone/>
            </a:pPr>
            <a:r>
              <a:rPr lang="en-US" sz="3400"/>
              <a:t>Note: This is not required if the management agreement is part of the franchise disclosure documents for a brand listed on the Franchise Directory</a:t>
            </a:r>
          </a:p>
          <a:p>
            <a:pPr marL="0" indent="0">
              <a:buNone/>
            </a:pPr>
            <a:r>
              <a:rPr lang="en-US" sz="3400" b="1"/>
              <a:t>Ch. 1, Para. C.2.a.ii.b) (p. 128)</a:t>
            </a:r>
            <a:endParaRPr lang="en-US" sz="3400"/>
          </a:p>
          <a:p>
            <a:r>
              <a:rPr lang="en-US" sz="3400">
                <a:effectLst/>
                <a:latin typeface="Source Sans Pro" panose="020B0503030403020204" pitchFamily="34" charset="0"/>
                <a:ea typeface="Source Sans Pro" panose="020B0503030403020204" pitchFamily="34" charset="0"/>
              </a:rPr>
              <a:t>Detailed projections, including the supporting assumptions that reflect a debt service coverage equal to or greater than 1.15 within 2 years from the loan funding or for construction projects, within 2 years from the end of construction, are required for: </a:t>
            </a:r>
          </a:p>
          <a:p>
            <a:pPr lvl="1"/>
            <a:r>
              <a:rPr lang="en-US" sz="3400">
                <a:effectLst/>
                <a:latin typeface="Source Sans Pro" panose="020B0503030403020204" pitchFamily="34" charset="0"/>
                <a:ea typeface="Source Sans Pro" panose="020B0503030403020204" pitchFamily="34" charset="0"/>
              </a:rPr>
              <a:t>Start-ups</a:t>
            </a:r>
          </a:p>
          <a:p>
            <a:pPr lvl="1"/>
            <a:r>
              <a:rPr lang="en-US" sz="3400">
                <a:latin typeface="Source Sans Pro" panose="020B0503030403020204" pitchFamily="34" charset="0"/>
                <a:ea typeface="Source Sans Pro" panose="020B0503030403020204" pitchFamily="34" charset="0"/>
              </a:rPr>
              <a:t>New businesses</a:t>
            </a:r>
          </a:p>
          <a:p>
            <a:pPr lvl="1"/>
            <a:r>
              <a:rPr lang="en-US" sz="3400">
                <a:latin typeface="Source Sans Pro" panose="020B0503030403020204" pitchFamily="34" charset="0"/>
                <a:ea typeface="Source Sans Pro" panose="020B0503030403020204" pitchFamily="34" charset="0"/>
              </a:rPr>
              <a:t>Changes of ownership </a:t>
            </a:r>
          </a:p>
          <a:p>
            <a:pPr lvl="1"/>
            <a:r>
              <a:rPr lang="en-US" sz="3400">
                <a:effectLst/>
                <a:latin typeface="Source Sans Pro" panose="020B0503030403020204" pitchFamily="34" charset="0"/>
                <a:ea typeface="Source Sans Pro" panose="020B0503030403020204" pitchFamily="34" charset="0"/>
              </a:rPr>
              <a:t>Other applications based on projections</a:t>
            </a:r>
          </a:p>
          <a:p>
            <a:pPr marL="0" indent="0">
              <a:buNone/>
            </a:pPr>
            <a:endParaRPr lang="en-US" sz="3200"/>
          </a:p>
        </p:txBody>
      </p:sp>
    </p:spTree>
    <p:extLst>
      <p:ext uri="{BB962C8B-B14F-4D97-AF65-F5344CB8AC3E}">
        <p14:creationId xmlns:p14="http://schemas.microsoft.com/office/powerpoint/2010/main" val="3830776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E8A50-ABE4-83B2-EEFE-E99D76DCE8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F0BB76-2B3B-9AC8-C1F3-B4017E1DAA8E}"/>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73</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60D40CD-8CB6-4555-4C43-531EBD8E68CF}"/>
              </a:ext>
            </a:extLst>
          </p:cNvPr>
          <p:cNvSpPr>
            <a:spLocks noGrp="1"/>
          </p:cNvSpPr>
          <p:nvPr>
            <p:ph type="title"/>
          </p:nvPr>
        </p:nvSpPr>
        <p:spPr>
          <a:xfrm>
            <a:off x="314826" y="267168"/>
            <a:ext cx="11562347" cy="517547"/>
          </a:xfrm>
        </p:spPr>
        <p:txBody>
          <a:bodyPr>
            <a:noAutofit/>
          </a:bodyPr>
          <a:lstStyle/>
          <a:p>
            <a:r>
              <a:rPr lang="en-US" spc="0">
                <a:latin typeface="Source Sans Pro" panose="020B0503030403020204" pitchFamily="34" charset="0"/>
                <a:ea typeface="Source Sans Pro" panose="020B0503030403020204" pitchFamily="34" charset="0"/>
              </a:rPr>
              <a:t>Lender’s Credit Analysis #2</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89BC4C74-D11E-EBAF-EC01-42EE1783F7A4}"/>
              </a:ext>
            </a:extLst>
          </p:cNvPr>
          <p:cNvSpPr>
            <a:spLocks noGrp="1"/>
          </p:cNvSpPr>
          <p:nvPr>
            <p:ph idx="1"/>
          </p:nvPr>
        </p:nvSpPr>
        <p:spPr>
          <a:xfrm>
            <a:off x="613611" y="866274"/>
            <a:ext cx="11102138" cy="5712338"/>
          </a:xfrm>
        </p:spPr>
        <p:txBody>
          <a:bodyPr>
            <a:normAutofit/>
          </a:bodyPr>
          <a:lstStyle/>
          <a:p>
            <a:pPr marL="0" indent="0">
              <a:buNone/>
            </a:pPr>
            <a:r>
              <a:rPr lang="en-US" sz="2800" b="1"/>
              <a:t>Ch. 1, Para. C.2.a.iv. (p. 129)</a:t>
            </a:r>
            <a:endParaRPr lang="en-US" sz="2400" b="1"/>
          </a:p>
          <a:p>
            <a:r>
              <a:rPr lang="en-US"/>
              <a:t>Cash flow projections may </a:t>
            </a:r>
            <a:r>
              <a:rPr lang="en-US" b="1" u="sng"/>
              <a:t>not</a:t>
            </a:r>
            <a:r>
              <a:rPr lang="en-US"/>
              <a:t> include anticipated cash flow from rental income from the Project Property (okay to include it in the global cash flow analysis)</a:t>
            </a:r>
          </a:p>
          <a:p>
            <a:pPr marL="0" indent="0">
              <a:buNone/>
            </a:pPr>
            <a:r>
              <a:rPr lang="en-US" b="1"/>
              <a:t>Ch. 1, Para. C.2.a.x. (p. 130)</a:t>
            </a:r>
            <a:endParaRPr lang="en-US"/>
          </a:p>
          <a:p>
            <a:r>
              <a:rPr lang="en-US"/>
              <a:t>Explanation of and justification for the refinancing of any debts as part of the loan request, along with supporting documentation, </a:t>
            </a:r>
            <a:r>
              <a:rPr lang="en-US" b="1"/>
              <a:t>including a written explanation for any late payments over the past 12 months</a:t>
            </a:r>
          </a:p>
          <a:p>
            <a:pPr marL="0" indent="0">
              <a:buNone/>
            </a:pPr>
            <a:endParaRPr lang="en-US"/>
          </a:p>
        </p:txBody>
      </p:sp>
    </p:spTree>
    <p:extLst>
      <p:ext uri="{BB962C8B-B14F-4D97-AF65-F5344CB8AC3E}">
        <p14:creationId xmlns:p14="http://schemas.microsoft.com/office/powerpoint/2010/main" val="1076465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3EBBC-8992-BF80-1E5C-C2C43689AE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8EC754-3E3C-F74B-F8D2-B669434F3746}"/>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74</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B29C1793-4F1F-314A-27B1-ADD8DB485627}"/>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D5818A9-8C72-DA34-4D9C-61ABE6091A21}"/>
              </a:ext>
            </a:extLst>
          </p:cNvPr>
          <p:cNvSpPr>
            <a:spLocks noGrp="1"/>
          </p:cNvSpPr>
          <p:nvPr>
            <p:ph idx="1"/>
          </p:nvPr>
        </p:nvSpPr>
        <p:spPr>
          <a:xfrm>
            <a:off x="613611" y="998620"/>
            <a:ext cx="11102138" cy="5579991"/>
          </a:xfrm>
        </p:spPr>
        <p:txBody>
          <a:bodyPr>
            <a:normAutofit fontScale="92500" lnSpcReduction="20000"/>
          </a:bodyPr>
          <a:lstStyle/>
          <a:p>
            <a:pPr marL="0" indent="0">
              <a:buNone/>
            </a:pPr>
            <a:r>
              <a:rPr lang="en-US" b="1"/>
              <a:t>Ch. 1, Para. C.2.b.i. (p. 131)</a:t>
            </a:r>
            <a:endParaRPr lang="en-US"/>
          </a:p>
          <a:p>
            <a:r>
              <a:rPr lang="en-US"/>
              <a:t>Whether the loan is processed on a non-delegated or PLP basis, the Lender or SBA must determine that there is sufficient invested equity</a:t>
            </a:r>
          </a:p>
          <a:p>
            <a:r>
              <a:rPr lang="en-US">
                <a:latin typeface="Source Sans Pro" panose="020B0503030403020204" pitchFamily="34" charset="0"/>
                <a:ea typeface="Source Sans Pro" panose="020B0503030403020204" pitchFamily="34" charset="0"/>
              </a:rPr>
              <a:t>T</a:t>
            </a:r>
            <a:r>
              <a:rPr lang="en-US">
                <a:effectLst/>
                <a:latin typeface="Source Sans Pro" panose="020B0503030403020204" pitchFamily="34" charset="0"/>
                <a:ea typeface="Source Sans Pro" panose="020B0503030403020204" pitchFamily="34" charset="0"/>
              </a:rPr>
              <a:t>he Lender (for PLP loans) or SBA (for non-delegated loans) must determine if the equity position, any required equity contribution, and the pro forma debt-to-worth are acceptable based on the factors related to the type of business, experience  of management, and the level of competition in the market area</a:t>
            </a:r>
          </a:p>
          <a:p>
            <a:r>
              <a:rPr lang="en-US">
                <a:effectLst/>
                <a:latin typeface="Source Sans Pro" panose="020B0503030403020204" pitchFamily="34" charset="0"/>
                <a:ea typeface="Source Sans Pro" panose="020B0503030403020204" pitchFamily="34" charset="0"/>
              </a:rPr>
              <a:t>The Lender must include in its credit memo a detailed discussion of the equity position (net worth) and any required equity injection</a:t>
            </a:r>
          </a:p>
          <a:p>
            <a:pPr marL="0" indent="0">
              <a:buNone/>
            </a:pPr>
            <a:r>
              <a:rPr lang="en-US" b="1">
                <a:effectLst/>
                <a:latin typeface="Source Sans Pro" panose="020B0503030403020204" pitchFamily="34" charset="0"/>
                <a:ea typeface="Source Sans Pro" panose="020B0503030403020204" pitchFamily="34" charset="0"/>
              </a:rPr>
              <a:t>Ch. 1, Para. C.2.b.ii. (p. 131) and </a:t>
            </a:r>
            <a:r>
              <a:rPr lang="en-US" b="1">
                <a:latin typeface="Source Sans Pro" panose="020B0503030403020204" pitchFamily="34" charset="0"/>
                <a:ea typeface="Source Sans Pro" panose="020B0503030403020204" pitchFamily="34" charset="0"/>
              </a:rPr>
              <a:t>Ch. 2, Para C.2.a.ii.b)i) (p. 168)</a:t>
            </a:r>
            <a:endParaRPr lang="en-US" b="1">
              <a:effectLst/>
              <a:latin typeface="Source Sans Pro" panose="020B0503030403020204" pitchFamily="34" charset="0"/>
              <a:ea typeface="Source Sans Pro" panose="020B0503030403020204" pitchFamily="34" charset="0"/>
            </a:endParaRPr>
          </a:p>
          <a:p>
            <a:r>
              <a:rPr lang="en-US" b="1">
                <a:latin typeface="Source Sans Pro" panose="020B0503030403020204" pitchFamily="34" charset="0"/>
                <a:ea typeface="Source Sans Pro" panose="020B0503030403020204" pitchFamily="34" charset="0"/>
              </a:rPr>
              <a:t>Start-up Businesses: </a:t>
            </a:r>
            <a:r>
              <a:rPr lang="en-US">
                <a:latin typeface="Source Sans Pro" panose="020B0503030403020204" pitchFamily="34" charset="0"/>
                <a:ea typeface="Source Sans Pro" panose="020B0503030403020204" pitchFamily="34" charset="0"/>
              </a:rPr>
              <a:t>For equity injection requirements, SBA considers a business to be a “start-up” if it has been in operation (generating revenue) for 1 year or less</a:t>
            </a:r>
          </a:p>
          <a:p>
            <a:pPr lvl="1"/>
            <a:r>
              <a:rPr lang="en-US" sz="2600">
                <a:latin typeface="Source Sans Pro" panose="020B0503030403020204" pitchFamily="34" charset="0"/>
                <a:ea typeface="Source Sans Pro" panose="020B0503030403020204" pitchFamily="34" charset="0"/>
              </a:rPr>
              <a:t>All 7(a) loans made to a Start-Up Business require a 10% equity injection based on the total project costs</a:t>
            </a:r>
          </a:p>
          <a:p>
            <a:pPr lvl="1"/>
            <a:r>
              <a:rPr lang="en-US" sz="2600">
                <a:latin typeface="Source Sans Pro" panose="020B0503030403020204" pitchFamily="34" charset="0"/>
                <a:ea typeface="Source Sans Pro" panose="020B0503030403020204" pitchFamily="34" charset="0"/>
              </a:rPr>
              <a:t>However, loans approved more than 90 days apart from each other are considered to be separate projects</a:t>
            </a:r>
          </a:p>
          <a:p>
            <a:endParaRPr lang="en-US">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8009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AE8B1-FBC6-A742-4B40-6EC20C07F1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DA288-7734-D6FC-7032-E1B5D16D73D4}"/>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75</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B6D71B8-B072-B4EF-166A-0A165F48E630}"/>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Complete Changes of Ownership</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CF89693-59DB-189F-2DD0-ACA0C59A561F}"/>
              </a:ext>
            </a:extLst>
          </p:cNvPr>
          <p:cNvSpPr>
            <a:spLocks noGrp="1"/>
          </p:cNvSpPr>
          <p:nvPr>
            <p:ph idx="1"/>
          </p:nvPr>
        </p:nvSpPr>
        <p:spPr>
          <a:xfrm>
            <a:off x="613611" y="974558"/>
            <a:ext cx="11102138" cy="5604054"/>
          </a:xfrm>
        </p:spPr>
        <p:txBody>
          <a:bodyPr>
            <a:normAutofit/>
          </a:bodyPr>
          <a:lstStyle/>
          <a:p>
            <a:pPr marL="0" indent="0">
              <a:buNone/>
            </a:pPr>
            <a:r>
              <a:rPr lang="en-US" b="1"/>
              <a:t>Ch. 1, Para. C.2.b.iii.b) (pp. 131-132) &amp; </a:t>
            </a:r>
            <a:r>
              <a:rPr lang="en-US" b="1">
                <a:latin typeface="Source Sans Pro" panose="020B0503030403020204" pitchFamily="34" charset="0"/>
                <a:ea typeface="Source Sans Pro" panose="020B0503030403020204" pitchFamily="34" charset="0"/>
              </a:rPr>
              <a:t>Ch. 2, Para C.2.a.ii.b)ii) (p. 169)</a:t>
            </a:r>
            <a:endParaRPr lang="en-US" b="1"/>
          </a:p>
          <a:p>
            <a:r>
              <a:rPr lang="en-US">
                <a:effectLst/>
                <a:latin typeface="Source Sans Pro" panose="020B0503030403020204" pitchFamily="34" charset="0"/>
                <a:ea typeface="Source Sans Pro" panose="020B0503030403020204" pitchFamily="34" charset="0"/>
              </a:rPr>
              <a:t>At a minimum, SBA requires an equity injection of at least 10 percent of the total project costs, (all costs required to complete the change of ownership, regardless of the source of funds, </a:t>
            </a:r>
            <a:r>
              <a:rPr lang="en-US" b="1" i="1">
                <a:effectLst/>
                <a:latin typeface="Source Sans Pro" panose="020B0503030403020204" pitchFamily="34" charset="0"/>
                <a:ea typeface="Source Sans Pro" panose="020B0503030403020204" pitchFamily="34" charset="0"/>
              </a:rPr>
              <a:t>except for lines of credit and 504 loans</a:t>
            </a:r>
            <a:r>
              <a:rPr lang="en-US">
                <a:effectLst/>
                <a:latin typeface="Source Sans Pro" panose="020B0503030403020204" pitchFamily="34" charset="0"/>
                <a:ea typeface="Source Sans Pro" panose="020B0503030403020204" pitchFamily="34" charset="0"/>
              </a:rPr>
              <a:t>)</a:t>
            </a:r>
          </a:p>
          <a:p>
            <a:r>
              <a:rPr lang="en-US" b="1" i="1">
                <a:effectLst/>
                <a:latin typeface="Source Sans Pro" panose="020B0503030403020204" pitchFamily="34" charset="0"/>
                <a:ea typeface="Source Sans Pro" panose="020B0503030403020204" pitchFamily="34" charset="0"/>
              </a:rPr>
              <a:t>Seller debt may not be considered as part of the equity injection unless it is on full standby for the life of the SBA loan and it does not exceed half of the SBA-required equity injection</a:t>
            </a:r>
          </a:p>
          <a:p>
            <a:pPr lvl="1"/>
            <a:endParaRPr lang="en-US" sz="26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24046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9D22B-3F91-B2ED-478F-C079F706115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DB38D4-656F-1EF8-9890-F99D6C9124A8}"/>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76</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0CD3FE6E-0E05-DF09-C95B-F823448D5348}"/>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Business Expansion</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A816CA8-7A44-1F54-5B57-F565E356C849}"/>
              </a:ext>
            </a:extLst>
          </p:cNvPr>
          <p:cNvSpPr>
            <a:spLocks noGrp="1"/>
          </p:cNvSpPr>
          <p:nvPr>
            <p:ph idx="1"/>
          </p:nvPr>
        </p:nvSpPr>
        <p:spPr>
          <a:xfrm>
            <a:off x="613611" y="866274"/>
            <a:ext cx="11102138" cy="5712338"/>
          </a:xfrm>
        </p:spPr>
        <p:txBody>
          <a:bodyPr>
            <a:normAutofit/>
          </a:bodyPr>
          <a:lstStyle/>
          <a:p>
            <a:pPr marL="0" indent="0">
              <a:buNone/>
            </a:pPr>
            <a:r>
              <a:rPr lang="en-US" b="1"/>
              <a:t>Ch. 1, Para. C.2.b.iii.b) (pp. 131-132)</a:t>
            </a:r>
            <a:r>
              <a:rPr lang="en-US" b="1">
                <a:latin typeface="Source Sans Pro" panose="020B0503030403020204" pitchFamily="34" charset="0"/>
                <a:ea typeface="Source Sans Pro" panose="020B0503030403020204" pitchFamily="34" charset="0"/>
              </a:rPr>
              <a:t> &amp; Ch. 2, Para C.2.a.ii.b)ii) (p. 169)</a:t>
            </a:r>
            <a:endParaRPr lang="en-US" b="1"/>
          </a:p>
          <a:p>
            <a:r>
              <a:rPr lang="en-US" b="1"/>
              <a:t>Complete Change of Ownership: </a:t>
            </a:r>
          </a:p>
          <a:p>
            <a:pPr lvl="1"/>
            <a:r>
              <a:rPr lang="en-US" sz="2600" b="1"/>
              <a:t>Business Expansion:</a:t>
            </a:r>
          </a:p>
          <a:p>
            <a:pPr lvl="1"/>
            <a:r>
              <a:rPr lang="en-US" sz="2600">
                <a:effectLst/>
                <a:latin typeface="Source Sans Pro" panose="020B0503030403020204" pitchFamily="34" charset="0"/>
                <a:ea typeface="Source Sans Pro" panose="020B0503030403020204" pitchFamily="34" charset="0"/>
              </a:rPr>
              <a:t>When an existing business starts or acquires a business that is in the same </a:t>
            </a:r>
            <a:r>
              <a:rPr lang="en-US" sz="2600" b="1">
                <a:effectLst/>
                <a:latin typeface="Source Sans Pro" panose="020B0503030403020204" pitchFamily="34" charset="0"/>
                <a:ea typeface="Source Sans Pro" panose="020B0503030403020204" pitchFamily="34" charset="0"/>
              </a:rPr>
              <a:t>6 digit </a:t>
            </a:r>
            <a:r>
              <a:rPr lang="en-US" sz="2600">
                <a:effectLst/>
                <a:latin typeface="Source Sans Pro" panose="020B0503030403020204" pitchFamily="34" charset="0"/>
                <a:ea typeface="Source Sans Pro" panose="020B0503030403020204" pitchFamily="34" charset="0"/>
              </a:rPr>
              <a:t>NAICS code with identical ownership and in the same geographic area as the acquiring entity and they are Co-Borrowers, SBA considers this to be a business expansion, and SBA will not require a minimum equity injection</a:t>
            </a:r>
          </a:p>
          <a:p>
            <a:pPr lvl="1"/>
            <a:r>
              <a:rPr lang="en-US" sz="2600">
                <a:effectLst/>
                <a:latin typeface="Source Sans Pro" panose="020B0503030403020204" pitchFamily="34" charset="0"/>
                <a:ea typeface="Source Sans Pro" panose="020B0503030403020204" pitchFamily="34" charset="0"/>
              </a:rPr>
              <a:t>“Same geographic area” means the acquiring entity is located within a reasonable distance of the subject business, allowing management to exercise similar daily control over both locations</a:t>
            </a:r>
            <a:endParaRPr lang="en-US" sz="26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68027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5502-5C87-50BB-5AD9-36AF31C88B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505B6A-9880-6CAD-C7FB-4911D6C19073}"/>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77</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72AB591-BEFD-496E-9F20-C427606E4229}"/>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Complete Partner Buyout</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7E182959-82D7-89F1-D3C2-DBF7373D4015}"/>
              </a:ext>
            </a:extLst>
          </p:cNvPr>
          <p:cNvSpPr>
            <a:spLocks noGrp="1"/>
          </p:cNvSpPr>
          <p:nvPr>
            <p:ph idx="1"/>
          </p:nvPr>
        </p:nvSpPr>
        <p:spPr>
          <a:xfrm>
            <a:off x="613611" y="866274"/>
            <a:ext cx="11102138" cy="5712338"/>
          </a:xfrm>
        </p:spPr>
        <p:txBody>
          <a:bodyPr>
            <a:normAutofit fontScale="92500" lnSpcReduction="10000"/>
          </a:bodyPr>
          <a:lstStyle/>
          <a:p>
            <a:pPr marL="0" indent="0">
              <a:buNone/>
            </a:pPr>
            <a:r>
              <a:rPr lang="en-US" b="1"/>
              <a:t>Ch. 1, Para. C.2.b.iii.c) (p. 132)</a:t>
            </a:r>
            <a:r>
              <a:rPr lang="en-US" b="1">
                <a:latin typeface="Source Sans Pro" panose="020B0503030403020204" pitchFamily="34" charset="0"/>
                <a:ea typeface="Source Sans Pro" panose="020B0503030403020204" pitchFamily="34" charset="0"/>
              </a:rPr>
              <a:t> and Ch. 2, Para C.2.a.ii.b)ii)(c) (p. 169)</a:t>
            </a:r>
            <a:r>
              <a:rPr lang="en-US">
                <a:latin typeface="Source Sans Pro" panose="020B0503030403020204" pitchFamily="34" charset="0"/>
                <a:ea typeface="Source Sans Pro" panose="020B0503030403020204" pitchFamily="34" charset="0"/>
              </a:rPr>
              <a:t> </a:t>
            </a:r>
            <a:endParaRPr lang="en-US" b="1"/>
          </a:p>
          <a:p>
            <a:r>
              <a:rPr lang="en-US" b="1"/>
              <a:t>Complete Partner Buyout:</a:t>
            </a:r>
          </a:p>
          <a:p>
            <a:pPr lvl="1"/>
            <a:r>
              <a:rPr lang="en-US" sz="2600">
                <a:effectLst/>
                <a:latin typeface="Source Sans Pro" panose="020B0503030403020204" pitchFamily="34" charset="0"/>
                <a:ea typeface="Source Sans Pro" panose="020B0503030403020204" pitchFamily="34" charset="0"/>
              </a:rPr>
              <a:t>If the 7(a) loan will finance more than 90% of the purchase price of a partner buyout, the following must be met:</a:t>
            </a:r>
          </a:p>
          <a:p>
            <a:pPr lvl="2"/>
            <a:r>
              <a:rPr lang="en-US" sz="2400">
                <a:effectLst/>
                <a:latin typeface="Source Sans Pro" panose="020B0503030403020204" pitchFamily="34" charset="0"/>
                <a:ea typeface="Source Sans Pro" panose="020B0503030403020204" pitchFamily="34" charset="0"/>
              </a:rPr>
              <a:t>The remaining owner(s) must certify that they have been actively participating in the business operation and held the same or an increasing ownership interest in the business for at least the past 24 months</a:t>
            </a:r>
          </a:p>
          <a:p>
            <a:pPr lvl="2"/>
            <a:r>
              <a:rPr lang="en-US" sz="2400">
                <a:effectLst/>
                <a:latin typeface="Source Sans Pro" panose="020B0503030403020204" pitchFamily="34" charset="0"/>
                <a:ea typeface="Source Sans Pro" panose="020B0503030403020204" pitchFamily="34" charset="0"/>
              </a:rPr>
              <a:t>Lender must include in the credit memo confirmation that the Borrower has made the required certification and retain </a:t>
            </a:r>
            <a:r>
              <a:rPr lang="en-US" sz="2400">
                <a:latin typeface="Source Sans Pro" panose="020B0503030403020204" pitchFamily="34" charset="0"/>
                <a:ea typeface="Source Sans Pro" panose="020B0503030403020204" pitchFamily="34" charset="0"/>
              </a:rPr>
              <a:t>the </a:t>
            </a:r>
            <a:r>
              <a:rPr lang="en-US" sz="2400">
                <a:effectLst/>
                <a:latin typeface="Source Sans Pro" panose="020B0503030403020204" pitchFamily="34" charset="0"/>
                <a:ea typeface="Source Sans Pro" panose="020B0503030403020204" pitchFamily="34" charset="0"/>
              </a:rPr>
              <a:t>certification in the file</a:t>
            </a:r>
          </a:p>
          <a:p>
            <a:pPr lvl="2"/>
            <a:r>
              <a:rPr lang="en-US" sz="2400">
                <a:effectLst/>
                <a:latin typeface="Source Sans Pro" panose="020B0503030403020204" pitchFamily="34" charset="0"/>
                <a:ea typeface="Source Sans Pro" panose="020B0503030403020204" pitchFamily="34" charset="0"/>
              </a:rPr>
              <a:t>The business balance sheets for the most recent completed fiscal year and current quarter must reflect a debt-to-worth ratio of no greater than 9:1 prior to the change in ownership</a:t>
            </a:r>
          </a:p>
          <a:p>
            <a:pPr lvl="2"/>
            <a:r>
              <a:rPr lang="en-US" sz="2400">
                <a:effectLst/>
                <a:latin typeface="Source Sans Pro" panose="020B0503030403020204" pitchFamily="34" charset="0"/>
                <a:ea typeface="Source Sans Pro" panose="020B0503030403020204" pitchFamily="34" charset="0"/>
              </a:rPr>
              <a:t>In the event the Lender is unable to document the above are satisfied, the remaining owner(s) must contribute cash </a:t>
            </a:r>
            <a:r>
              <a:rPr lang="en-US" sz="2400" b="1" u="sng">
                <a:effectLst/>
                <a:latin typeface="Source Sans Pro" panose="020B0503030403020204" pitchFamily="34" charset="0"/>
                <a:ea typeface="Source Sans Pro" panose="020B0503030403020204" pitchFamily="34" charset="0"/>
              </a:rPr>
              <a:t>either</a:t>
            </a:r>
            <a:r>
              <a:rPr lang="en-US" sz="2400">
                <a:effectLst/>
                <a:latin typeface="Source Sans Pro" panose="020B0503030403020204" pitchFamily="34" charset="0"/>
                <a:ea typeface="Source Sans Pro" panose="020B0503030403020204" pitchFamily="34" charset="0"/>
              </a:rPr>
              <a:t> sufficient to reflect a debt-to-worth ratio of no greater than 9:1 on the </a:t>
            </a:r>
            <a:r>
              <a:rPr lang="en-US" sz="2400" b="1" i="1">
                <a:effectLst/>
                <a:latin typeface="Source Sans Pro" panose="020B0503030403020204" pitchFamily="34" charset="0"/>
                <a:ea typeface="Source Sans Pro" panose="020B0503030403020204" pitchFamily="34" charset="0"/>
              </a:rPr>
              <a:t>business’s</a:t>
            </a:r>
            <a:r>
              <a:rPr lang="en-US" sz="2400">
                <a:effectLst/>
                <a:latin typeface="Source Sans Pro" panose="020B0503030403020204" pitchFamily="34" charset="0"/>
                <a:ea typeface="Source Sans Pro" panose="020B0503030403020204" pitchFamily="34" charset="0"/>
              </a:rPr>
              <a:t> balance sheet </a:t>
            </a:r>
            <a:r>
              <a:rPr lang="en-US" sz="2400" b="1" i="1">
                <a:effectLst/>
                <a:latin typeface="Source Sans Pro" panose="020B0503030403020204" pitchFamily="34" charset="0"/>
                <a:ea typeface="Source Sans Pro" panose="020B0503030403020204" pitchFamily="34" charset="0"/>
              </a:rPr>
              <a:t>for the current quarter prior to the change in ownership</a:t>
            </a:r>
            <a:r>
              <a:rPr lang="en-US" sz="2400">
                <a:effectLst/>
                <a:latin typeface="Source Sans Pro" panose="020B0503030403020204" pitchFamily="34" charset="0"/>
                <a:ea typeface="Source Sans Pro" panose="020B0503030403020204" pitchFamily="34" charset="0"/>
              </a:rPr>
              <a:t> </a:t>
            </a:r>
            <a:r>
              <a:rPr lang="en-US" sz="2400" b="1" u="sng">
                <a:effectLst/>
                <a:latin typeface="Source Sans Pro" panose="020B0503030403020204" pitchFamily="34" charset="0"/>
                <a:ea typeface="Source Sans Pro" panose="020B0503030403020204" pitchFamily="34" charset="0"/>
              </a:rPr>
              <a:t>or</a:t>
            </a:r>
            <a:r>
              <a:rPr lang="en-US" sz="2400">
                <a:effectLst/>
                <a:latin typeface="Source Sans Pro" panose="020B0503030403020204" pitchFamily="34" charset="0"/>
                <a:ea typeface="Source Sans Pro" panose="020B0503030403020204" pitchFamily="34" charset="0"/>
              </a:rPr>
              <a:t> in the amount of at least 10% of the purchase price of the business, as reflected in the purchase and sale agreement, whichever is less</a:t>
            </a:r>
            <a:endParaRPr lang="en-US" sz="24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90557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E27E-560A-37D6-8381-CBD3CD27A9F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1420D2-9CAD-5301-6094-BA67242797A1}"/>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78</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AEB62D92-341B-0E74-F52C-0CF38EA43CB2}"/>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Partial Change of Ownership</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E2A8964-6177-A898-CFF2-6FDBE8292342}"/>
              </a:ext>
            </a:extLst>
          </p:cNvPr>
          <p:cNvSpPr>
            <a:spLocks noGrp="1"/>
          </p:cNvSpPr>
          <p:nvPr>
            <p:ph idx="1"/>
          </p:nvPr>
        </p:nvSpPr>
        <p:spPr>
          <a:xfrm>
            <a:off x="613611" y="866274"/>
            <a:ext cx="11102138" cy="5712338"/>
          </a:xfrm>
        </p:spPr>
        <p:txBody>
          <a:bodyPr>
            <a:normAutofit/>
          </a:bodyPr>
          <a:lstStyle/>
          <a:p>
            <a:pPr marL="0" indent="0">
              <a:buNone/>
            </a:pPr>
            <a:r>
              <a:rPr lang="en-US" b="1"/>
              <a:t>Ch. 1, Para. C.2.b.iii.d) (p. 132)</a:t>
            </a:r>
          </a:p>
          <a:p>
            <a:r>
              <a:rPr lang="en-US" b="1"/>
              <a:t>Partial Change of Ownership:</a:t>
            </a:r>
          </a:p>
          <a:p>
            <a:pPr lvl="1"/>
            <a:r>
              <a:rPr lang="en-US" sz="2600">
                <a:effectLst/>
                <a:latin typeface="Source Sans Pro" panose="020B0503030403020204" pitchFamily="34" charset="0"/>
                <a:ea typeface="Source Sans Pro" panose="020B0503030403020204" pitchFamily="34" charset="0"/>
              </a:rPr>
              <a:t>The business balance sheets for the most recent completed fiscal year and current quarter must reflect a debt-to-worth ratio of no greater than 9:1 prior to the change in ownership</a:t>
            </a:r>
          </a:p>
          <a:p>
            <a:pPr lvl="1"/>
            <a:r>
              <a:rPr lang="en-US" sz="2600">
                <a:effectLst/>
                <a:latin typeface="Source Sans Pro" panose="020B0503030403020204" pitchFamily="34" charset="0"/>
                <a:ea typeface="Source Sans Pro" panose="020B0503030403020204" pitchFamily="34" charset="0"/>
              </a:rPr>
              <a:t>In the event the Lender is unable to document the above is satisfied, </a:t>
            </a:r>
            <a:r>
              <a:rPr lang="en-US" sz="2600" b="1" i="1">
                <a:effectLst/>
                <a:latin typeface="Source Sans Pro" panose="020B0503030403020204" pitchFamily="34" charset="0"/>
                <a:ea typeface="Source Sans Pro" panose="020B0503030403020204" pitchFamily="34" charset="0"/>
              </a:rPr>
              <a:t>the new and/or existing owners must contribute cash either sufficient to reflect a debt-to-worth ratio of no greater than 9:1 on the business’s balance sheet for the current quarter prior to the change in ownership or in the amount of at least 10% of the purchase price of the business, as reflected in the purchase and sale agreement, whichever is less</a:t>
            </a:r>
          </a:p>
        </p:txBody>
      </p:sp>
    </p:spTree>
    <p:extLst>
      <p:ext uri="{BB962C8B-B14F-4D97-AF65-F5344CB8AC3E}">
        <p14:creationId xmlns:p14="http://schemas.microsoft.com/office/powerpoint/2010/main" val="3382467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7E28-D3A5-925A-EFFB-4CD904C806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81A614-40E2-179F-1D6C-A5927A308027}"/>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79</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CABFA753-727D-90F1-C2C8-D92B086FE297}"/>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Source of Equity Injection</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E993B79-2A4C-44D5-5161-B89745F25976}"/>
              </a:ext>
            </a:extLst>
          </p:cNvPr>
          <p:cNvSpPr>
            <a:spLocks noGrp="1"/>
          </p:cNvSpPr>
          <p:nvPr>
            <p:ph idx="1"/>
          </p:nvPr>
        </p:nvSpPr>
        <p:spPr>
          <a:xfrm>
            <a:off x="613611" y="866274"/>
            <a:ext cx="11102138" cy="5712338"/>
          </a:xfrm>
        </p:spPr>
        <p:txBody>
          <a:bodyPr>
            <a:normAutofit/>
          </a:bodyPr>
          <a:lstStyle/>
          <a:p>
            <a:pPr marL="0" indent="0">
              <a:buNone/>
            </a:pPr>
            <a:r>
              <a:rPr lang="en-US" b="1"/>
              <a:t>Ch. 1, Para. C.2.b.iv. (pp. 132-133)</a:t>
            </a:r>
            <a:r>
              <a:rPr lang="en-US" b="1">
                <a:latin typeface="Source Sans Pro" panose="020B0503030403020204" pitchFamily="34" charset="0"/>
                <a:ea typeface="Source Sans Pro" panose="020B0503030403020204" pitchFamily="34" charset="0"/>
              </a:rPr>
              <a:t> and Ch. 2, Para C.2.a.ii.ii)c) (p. 170)</a:t>
            </a:r>
            <a:r>
              <a:rPr lang="en-US">
                <a:latin typeface="Source Sans Pro" panose="020B0503030403020204" pitchFamily="34" charset="0"/>
                <a:ea typeface="Source Sans Pro" panose="020B0503030403020204" pitchFamily="34" charset="0"/>
              </a:rPr>
              <a:t> </a:t>
            </a:r>
            <a:endParaRPr lang="en-US" b="1"/>
          </a:p>
          <a:p>
            <a:r>
              <a:rPr lang="en-US"/>
              <a:t>The following may be considered equity injection: </a:t>
            </a:r>
          </a:p>
          <a:p>
            <a:pPr lvl="1"/>
            <a:r>
              <a:rPr lang="en-US" sz="2600"/>
              <a:t>Standby Agreements: </a:t>
            </a:r>
          </a:p>
          <a:p>
            <a:pPr lvl="2"/>
            <a:r>
              <a:rPr lang="en-US" sz="2400" b="1"/>
              <a:t>Only debt that is on full standby (no payments of principal or interest for the term of the 7(a) loan) may be considered as equity for SBA’s purposes </a:t>
            </a:r>
          </a:p>
          <a:p>
            <a:pPr lvl="2"/>
            <a:r>
              <a:rPr lang="en-US" sz="2400"/>
              <a:t>Lender must use SBA Form 155 or its own equivalent Standby Agreement form, and a copy of the note must be attached to the standby agreement </a:t>
            </a:r>
          </a:p>
          <a:p>
            <a:pPr lvl="2"/>
            <a:r>
              <a:rPr lang="en-US" sz="2400" b="1"/>
              <a:t>The standby debt may accrue interest and may be added to the standby debt and amortized after the 7(a) loan is paid in full </a:t>
            </a:r>
          </a:p>
          <a:p>
            <a:pPr lvl="2"/>
            <a:r>
              <a:rPr lang="en-US" sz="2400"/>
              <a:t>Standby Creditor must subordinate any lien rights in collateral securing the loan to Lender’s rights in the collateral and take no action against Borrower or any collateral securing the Standby Debt without Lender’s consent</a:t>
            </a:r>
          </a:p>
          <a:p>
            <a:pPr lvl="1"/>
            <a:endParaRPr lang="en-US" sz="2800"/>
          </a:p>
        </p:txBody>
      </p:sp>
    </p:spTree>
    <p:extLst>
      <p:ext uri="{BB962C8B-B14F-4D97-AF65-F5344CB8AC3E}">
        <p14:creationId xmlns:p14="http://schemas.microsoft.com/office/powerpoint/2010/main" val="26088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094B-990C-FDC1-4E33-DEFD97D68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90CC1-61D7-AAE3-2D3C-C5728BC13F05}"/>
              </a:ext>
            </a:extLst>
          </p:cNvPr>
          <p:cNvSpPr>
            <a:spLocks noGrp="1"/>
          </p:cNvSpPr>
          <p:nvPr>
            <p:ph type="title"/>
          </p:nvPr>
        </p:nvSpPr>
        <p:spPr>
          <a:xfrm>
            <a:off x="839788" y="373996"/>
            <a:ext cx="10515600" cy="568979"/>
          </a:xfrm>
        </p:spPr>
        <p:txBody>
          <a:bodyPr anchor="t">
            <a:normAutofit fontScale="90000"/>
          </a:bodyPr>
          <a:lstStyle/>
          <a:p>
            <a:r>
              <a:rPr lang="en-US">
                <a:effectLst/>
              </a:rPr>
              <a:t>7(</a:t>
            </a:r>
            <a:r>
              <a:rPr lang="en-US"/>
              <a:t>a) LGPC - </a:t>
            </a:r>
            <a:r>
              <a:rPr lang="en-US">
                <a:effectLst/>
              </a:rPr>
              <a:t>Hot Topics</a:t>
            </a:r>
            <a:endParaRPr lang="en-US" spc="0"/>
          </a:p>
        </p:txBody>
      </p:sp>
      <p:sp>
        <p:nvSpPr>
          <p:cNvPr id="3" name="Content Placeholder 2">
            <a:extLst>
              <a:ext uri="{FF2B5EF4-FFF2-40B4-BE49-F238E27FC236}">
                <a16:creationId xmlns:a16="http://schemas.microsoft.com/office/drawing/2014/main" id="{79B37528-90B2-1D15-A999-14E1F77FD1FD}"/>
              </a:ext>
            </a:extLst>
          </p:cNvPr>
          <p:cNvSpPr>
            <a:spLocks noGrp="1"/>
          </p:cNvSpPr>
          <p:nvPr>
            <p:ph sz="half" idx="2"/>
          </p:nvPr>
        </p:nvSpPr>
        <p:spPr>
          <a:xfrm>
            <a:off x="705604" y="1169569"/>
            <a:ext cx="10400546" cy="5917031"/>
          </a:xfrm>
        </p:spPr>
        <p:txBody>
          <a:bodyPr>
            <a:normAutofit fontScale="55000" lnSpcReduction="20000"/>
          </a:bodyPr>
          <a:lstStyle/>
          <a:p>
            <a:pPr marL="342900" indent="-342900">
              <a:buFont typeface="+mj-lt"/>
              <a:buAutoNum type="arabicPeriod"/>
              <a:defRPr/>
            </a:pPr>
            <a:r>
              <a:rPr lang="en-US" sz="4000" b="1">
                <a:solidFill>
                  <a:srgbClr val="007DBC"/>
                </a:solidFill>
                <a:cs typeface="+mn-cs"/>
              </a:rPr>
              <a:t>Owner’s Date of Birth (DOB) - SBA Procedural Notice # 5000-866498</a:t>
            </a:r>
          </a:p>
          <a:p>
            <a:pPr marL="342900" indent="-342900">
              <a:buFont typeface="+mj-lt"/>
              <a:buAutoNum type="arabicPeriod"/>
              <a:defRPr/>
            </a:pPr>
            <a:endParaRPr lang="en-US" sz="1500">
              <a:solidFill>
                <a:srgbClr val="1B1E29"/>
              </a:solidFill>
              <a:cs typeface="+mn-cs"/>
            </a:endParaRPr>
          </a:p>
          <a:p>
            <a:pPr marL="342875" lvl="1" indent="0">
              <a:spcBef>
                <a:spcPts val="0"/>
              </a:spcBef>
              <a:spcAft>
                <a:spcPts val="800"/>
              </a:spcAft>
              <a:buNone/>
            </a:pPr>
            <a:r>
              <a:rPr lang="en-US" sz="3000"/>
              <a:t>SBA Lenders </a:t>
            </a:r>
            <a:r>
              <a:rPr lang="en-US" sz="3000" u="sng"/>
              <a:t>must enter the DOB </a:t>
            </a:r>
            <a:r>
              <a:rPr lang="en-US" sz="3000"/>
              <a:t>for all owners and guarantors of an applicant business. (This is now a validation error)</a:t>
            </a:r>
          </a:p>
          <a:p>
            <a:pPr lvl="2">
              <a:spcBef>
                <a:spcPts val="0"/>
              </a:spcBef>
              <a:spcAft>
                <a:spcPts val="800"/>
              </a:spcAft>
              <a:buFont typeface="Wingdings" panose="05000000000000000000" pitchFamily="2" charset="2"/>
              <a:buChar char="ü"/>
              <a:defRPr/>
            </a:pPr>
            <a:r>
              <a:rPr lang="en-US" sz="3100">
                <a:solidFill>
                  <a:srgbClr val="FF0000"/>
                </a:solidFill>
              </a:rPr>
              <a:t>The loan will NOT fund if this is not completed. </a:t>
            </a:r>
          </a:p>
          <a:p>
            <a:pPr marL="342900" indent="-342900">
              <a:buFont typeface="+mj-lt"/>
              <a:buAutoNum type="arabicPeriod"/>
              <a:defRPr/>
            </a:pPr>
            <a:r>
              <a:rPr lang="en-US" sz="4000" b="1">
                <a:solidFill>
                  <a:srgbClr val="007DBC"/>
                </a:solidFill>
                <a:cs typeface="+mn-cs"/>
              </a:rPr>
              <a:t>Environmental Policies and Procedures Notice # 5000-866054</a:t>
            </a:r>
          </a:p>
          <a:p>
            <a:pPr marL="342900" indent="-342900">
              <a:buFont typeface="+mj-lt"/>
              <a:buAutoNum type="arabicPeriod"/>
              <a:defRPr/>
            </a:pPr>
            <a:endParaRPr lang="en-US" sz="1600">
              <a:solidFill>
                <a:srgbClr val="007DBC"/>
              </a:solidFill>
              <a:cs typeface="+mn-cs"/>
            </a:endParaRPr>
          </a:p>
          <a:p>
            <a:pPr marL="342875" lvl="1" indent="0">
              <a:spcBef>
                <a:spcPts val="0"/>
              </a:spcBef>
              <a:spcAft>
                <a:spcPts val="800"/>
              </a:spcAft>
              <a:buNone/>
              <a:defRPr/>
            </a:pPr>
            <a:r>
              <a:rPr lang="en-US" sz="3000"/>
              <a:t>SBA Lenders </a:t>
            </a:r>
            <a:r>
              <a:rPr lang="en-US" sz="3000" u="sng"/>
              <a:t>must certify </a:t>
            </a:r>
            <a:r>
              <a:rPr lang="en-US" sz="3000"/>
              <a:t>that they will comply with SBA’s Environmental Policies </a:t>
            </a:r>
          </a:p>
          <a:p>
            <a:pPr marL="342875" lvl="1" indent="0">
              <a:spcBef>
                <a:spcPts val="0"/>
              </a:spcBef>
              <a:spcAft>
                <a:spcPts val="800"/>
              </a:spcAft>
              <a:buNone/>
              <a:defRPr/>
            </a:pPr>
            <a:r>
              <a:rPr lang="en-US" sz="3000"/>
              <a:t>If the loan is being processed under non-delegated authority, Lender certifies that if the project includes real Property, and the Property is Contaminated, Lender will not disburse the loan unless the Environmental Investigation and the Environmental Investigation Report(s) have been approved by SBA.</a:t>
            </a:r>
          </a:p>
          <a:p>
            <a:pPr marL="342875" lvl="1" indent="0">
              <a:spcBef>
                <a:spcPts val="0"/>
              </a:spcBef>
              <a:spcAft>
                <a:spcPts val="800"/>
              </a:spcAft>
              <a:buNone/>
              <a:defRPr/>
            </a:pPr>
            <a:endParaRPr lang="en-US" sz="1000">
              <a:solidFill>
                <a:srgbClr val="FF0000"/>
              </a:solidFill>
            </a:endParaRPr>
          </a:p>
          <a:p>
            <a:pPr lvl="2">
              <a:spcBef>
                <a:spcPts val="0"/>
              </a:spcBef>
              <a:spcAft>
                <a:spcPts val="800"/>
              </a:spcAft>
              <a:buFont typeface="Wingdings" panose="05000000000000000000" pitchFamily="2" charset="2"/>
              <a:buChar char="ü"/>
              <a:defRPr/>
            </a:pPr>
            <a:r>
              <a:rPr lang="en-US" sz="3100">
                <a:solidFill>
                  <a:srgbClr val="FF0000"/>
                </a:solidFill>
              </a:rPr>
              <a:t>The loan will NOT fund if this box is not checked. </a:t>
            </a:r>
          </a:p>
          <a:p>
            <a:pPr marL="342900" indent="-342900">
              <a:buFont typeface="+mj-lt"/>
              <a:buAutoNum type="arabicPeriod"/>
              <a:defRPr/>
            </a:pPr>
            <a:r>
              <a:rPr lang="en-US" sz="4000" b="1">
                <a:solidFill>
                  <a:srgbClr val="007DBC"/>
                </a:solidFill>
                <a:cs typeface="+mn-cs"/>
              </a:rPr>
              <a:t>Citizenship  SBA Policy Notice # 5000-865754</a:t>
            </a:r>
          </a:p>
          <a:p>
            <a:pPr marL="0" indent="0">
              <a:buNone/>
              <a:defRPr/>
            </a:pPr>
            <a:endParaRPr lang="en-US" sz="4000" b="1">
              <a:solidFill>
                <a:srgbClr val="007DBC"/>
              </a:solidFill>
              <a:cs typeface="+mn-cs"/>
            </a:endParaRPr>
          </a:p>
          <a:p>
            <a:pPr marL="342875" lvl="1" indent="0">
              <a:spcBef>
                <a:spcPts val="0"/>
              </a:spcBef>
              <a:spcAft>
                <a:spcPts val="800"/>
              </a:spcAft>
              <a:buNone/>
              <a:defRPr/>
            </a:pPr>
            <a:r>
              <a:rPr lang="en-US" sz="3000"/>
              <a:t>SBA Lenders </a:t>
            </a:r>
            <a:r>
              <a:rPr lang="en-US" sz="3000" u="sng"/>
              <a:t>must certify </a:t>
            </a:r>
            <a:r>
              <a:rPr lang="en-US" sz="3000"/>
              <a:t>in E-Tran that no Direct or Indirect Owner is an ineligible person. </a:t>
            </a:r>
          </a:p>
          <a:p>
            <a:pPr marL="342875" lvl="1" indent="0">
              <a:spcBef>
                <a:spcPts val="0"/>
              </a:spcBef>
              <a:spcAft>
                <a:spcPts val="800"/>
              </a:spcAft>
              <a:buNone/>
            </a:pPr>
            <a:endParaRPr lang="en-US" sz="1000"/>
          </a:p>
          <a:p>
            <a:pPr marL="685748" lvl="2" indent="0">
              <a:spcBef>
                <a:spcPts val="0"/>
              </a:spcBef>
              <a:buNone/>
            </a:pPr>
            <a:endParaRPr lang="en-US" sz="700">
              <a:effectLst/>
            </a:endParaRPr>
          </a:p>
          <a:p>
            <a:pPr lvl="1">
              <a:spcBef>
                <a:spcPts val="0"/>
              </a:spcBef>
            </a:pPr>
            <a:endParaRPr lang="en-US" sz="1000"/>
          </a:p>
          <a:p>
            <a:pPr lvl="1">
              <a:spcBef>
                <a:spcPts val="0"/>
              </a:spcBef>
            </a:pPr>
            <a:endParaRPr lang="en-US" sz="1000"/>
          </a:p>
          <a:p>
            <a:pPr lvl="1">
              <a:spcBef>
                <a:spcPts val="0"/>
              </a:spcBef>
            </a:pPr>
            <a:endParaRPr lang="en-US" sz="1000"/>
          </a:p>
          <a:p>
            <a:pPr marL="342875" lvl="1" indent="0">
              <a:spcBef>
                <a:spcPts val="0"/>
              </a:spcBef>
              <a:buNone/>
            </a:pPr>
            <a:endParaRPr lang="en-US" sz="1000"/>
          </a:p>
          <a:p>
            <a:pPr marL="342875" lvl="1" indent="0">
              <a:spcBef>
                <a:spcPts val="0"/>
              </a:spcBef>
              <a:buNone/>
            </a:pPr>
            <a:endParaRPr lang="en-US" sz="2000"/>
          </a:p>
          <a:p>
            <a:pPr lvl="2">
              <a:spcBef>
                <a:spcPts val="0"/>
              </a:spcBef>
              <a:spcAft>
                <a:spcPts val="800"/>
              </a:spcAft>
              <a:buFont typeface="Wingdings" panose="05000000000000000000" pitchFamily="2" charset="2"/>
              <a:buChar char="ü"/>
              <a:defRPr/>
            </a:pPr>
            <a:r>
              <a:rPr lang="en-US" sz="3100">
                <a:solidFill>
                  <a:srgbClr val="FF0000"/>
                </a:solidFill>
              </a:rPr>
              <a:t>The loan will NOT fund if this is box is not checked. </a:t>
            </a:r>
          </a:p>
          <a:p>
            <a:pPr marL="342875" lvl="1" indent="0">
              <a:spcBef>
                <a:spcPts val="600"/>
              </a:spcBef>
              <a:buNone/>
            </a:pPr>
            <a:endParaRPr lang="en-US" sz="1000"/>
          </a:p>
          <a:p>
            <a:pPr lvl="1">
              <a:spcBef>
                <a:spcPts val="600"/>
              </a:spcBef>
            </a:pPr>
            <a:endParaRPr lang="en-US" sz="1000"/>
          </a:p>
          <a:p>
            <a:pPr lvl="2">
              <a:spcBef>
                <a:spcPts val="0"/>
              </a:spcBef>
              <a:spcAft>
                <a:spcPts val="800"/>
              </a:spcAft>
              <a:buFont typeface="Wingdings" panose="05000000000000000000" pitchFamily="2" charset="2"/>
              <a:buChar char="ü"/>
              <a:defRPr/>
            </a:pPr>
            <a:r>
              <a:rPr lang="en-US" sz="3100">
                <a:solidFill>
                  <a:srgbClr val="FF0000"/>
                </a:solidFill>
              </a:rPr>
              <a:t> The loan will NOT fund if this box is not checked. </a:t>
            </a:r>
          </a:p>
          <a:p>
            <a:pPr marL="342875" lvl="1" indent="0">
              <a:spcBef>
                <a:spcPts val="600"/>
              </a:spcBef>
              <a:buNone/>
            </a:pPr>
            <a:endParaRPr lang="en-US" sz="1000"/>
          </a:p>
          <a:p>
            <a:pPr marL="342875" lvl="1" indent="0">
              <a:spcBef>
                <a:spcPts val="600"/>
              </a:spcBef>
              <a:buNone/>
            </a:pPr>
            <a:endParaRPr lang="en-US" sz="1000"/>
          </a:p>
        </p:txBody>
      </p:sp>
      <p:sp>
        <p:nvSpPr>
          <p:cNvPr id="4" name="Slide Number Placeholder 3">
            <a:extLst>
              <a:ext uri="{FF2B5EF4-FFF2-40B4-BE49-F238E27FC236}">
                <a16:creationId xmlns:a16="http://schemas.microsoft.com/office/drawing/2014/main" id="{65A73FC5-9F53-09EB-6144-6034806D8787}"/>
              </a:ext>
            </a:extLst>
          </p:cNvPr>
          <p:cNvSpPr>
            <a:spLocks noGrp="1"/>
          </p:cNvSpPr>
          <p:nvPr>
            <p:ph type="sldNum" sz="quarter" idx="12"/>
          </p:nvPr>
        </p:nvSpPr>
        <p:spPr>
          <a:xfrm>
            <a:off x="9062013" y="6194300"/>
            <a:ext cx="2743200" cy="365125"/>
          </a:xfrm>
        </p:spPr>
        <p:txBody>
          <a:bodyPr vert="horz" lIns="0" tIns="0" rIns="0" bIns="0" rtlCol="0" anchor="ctr">
            <a:normAutofit/>
          </a:bodyP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900" b="0" i="0" u="none" strike="noStrike" kern="1200" cap="none" spc="-10" normalizeH="0" baseline="0" noProof="0" smtClean="0">
                <a:ln>
                  <a:noFill/>
                </a:ln>
                <a:solidFill>
                  <a:srgbClr val="1B1E29">
                    <a:tint val="75000"/>
                  </a:srgbClr>
                </a:solidFill>
                <a:effectLst/>
                <a:uLnTx/>
                <a:uFillTx/>
                <a:latin typeface="Calibri"/>
                <a:ea typeface="Source Sans Pro"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8</a:t>
            </a:fld>
            <a:endParaRPr kumimoji="0" lang="en-US" sz="900" b="0" i="0" u="none" strike="noStrike" kern="1200" cap="none" spc="-10" normalizeH="0" baseline="0" noProof="0">
              <a:ln>
                <a:noFill/>
              </a:ln>
              <a:solidFill>
                <a:srgbClr val="1B1E29">
                  <a:tint val="75000"/>
                </a:srgbClr>
              </a:solidFill>
              <a:effectLst/>
              <a:uLnTx/>
              <a:uFillTx/>
              <a:latin typeface="Calibri"/>
              <a:ea typeface="Source Sans Pro" charset="0"/>
              <a:cs typeface="Calibri"/>
            </a:endParaRPr>
          </a:p>
        </p:txBody>
      </p:sp>
      <p:pic>
        <p:nvPicPr>
          <p:cNvPr id="11" name="Picture 10" descr="To the SBA Lenders knowledge, no direct and/or indirect ownership is an ineligible person. Ineligible persons include, but are not limited to, foreign nationals, those granted asylym, refugees, visa holders, nonimmigrant aliens under 8 U.S.C. section 1101(a)(15), those under Deferred Action for Childhood Arrivals (DACA), and undocumented aliens who are in the U.S. illegally. ">
            <a:extLst>
              <a:ext uri="{FF2B5EF4-FFF2-40B4-BE49-F238E27FC236}">
                <a16:creationId xmlns:a16="http://schemas.microsoft.com/office/drawing/2014/main" id="{3DAF7F48-733A-B8E9-7751-300D419F2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506" y="5433560"/>
            <a:ext cx="8130401" cy="760740"/>
          </a:xfrm>
          <a:prstGeom prst="rect">
            <a:avLst/>
          </a:prstGeom>
        </p:spPr>
      </p:pic>
    </p:spTree>
    <p:extLst>
      <p:ext uri="{BB962C8B-B14F-4D97-AF65-F5344CB8AC3E}">
        <p14:creationId xmlns:p14="http://schemas.microsoft.com/office/powerpoint/2010/main" val="3859431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5C49-E3BB-473C-B478-94475FAF71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42A16-AC42-B07D-BCFE-B0A048849322}"/>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80</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20274C81-7028-3198-AC3A-62AE93118227}"/>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Source of Equity Injection #2</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B13E75D0-6070-C1A5-DFAB-58B1D61D6981}"/>
              </a:ext>
            </a:extLst>
          </p:cNvPr>
          <p:cNvSpPr>
            <a:spLocks noGrp="1"/>
          </p:cNvSpPr>
          <p:nvPr>
            <p:ph idx="1"/>
          </p:nvPr>
        </p:nvSpPr>
        <p:spPr>
          <a:xfrm>
            <a:off x="613611" y="866274"/>
            <a:ext cx="11102138" cy="5712338"/>
          </a:xfrm>
        </p:spPr>
        <p:txBody>
          <a:bodyPr>
            <a:normAutofit lnSpcReduction="10000"/>
          </a:bodyPr>
          <a:lstStyle/>
          <a:p>
            <a:pPr marL="0" indent="0">
              <a:buNone/>
            </a:pPr>
            <a:r>
              <a:rPr lang="en-US" b="1"/>
              <a:t>Ch. 1, Para. C.2.b.iv. (pp. 132-133)</a:t>
            </a:r>
            <a:r>
              <a:rPr lang="en-US" b="1">
                <a:latin typeface="Source Sans Pro" panose="020B0503030403020204" pitchFamily="34" charset="0"/>
                <a:ea typeface="Source Sans Pro" panose="020B0503030403020204" pitchFamily="34" charset="0"/>
              </a:rPr>
              <a:t> and Ch. 2, Para C.2.a.ii.ii)c) (p. 170)</a:t>
            </a:r>
            <a:r>
              <a:rPr lang="en-US">
                <a:latin typeface="Source Sans Pro" panose="020B0503030403020204" pitchFamily="34" charset="0"/>
                <a:ea typeface="Source Sans Pro" panose="020B0503030403020204" pitchFamily="34" charset="0"/>
              </a:rPr>
              <a:t> </a:t>
            </a:r>
            <a:endParaRPr lang="en-US" b="1"/>
          </a:p>
          <a:p>
            <a:pPr lvl="1"/>
            <a:r>
              <a:rPr lang="en-US" sz="2600"/>
              <a:t>Cash that is not borrowed, whether on the business’s balance sheet or from other sources</a:t>
            </a:r>
          </a:p>
          <a:p>
            <a:pPr lvl="1"/>
            <a:r>
              <a:rPr lang="en-US" sz="2600"/>
              <a:t>Cash that comes from a personal loan where repayment can be demonstrated to come from a source other than the cash flow of the business (the salary paid to the owner by the business does not qualify)</a:t>
            </a:r>
          </a:p>
          <a:p>
            <a:pPr lvl="1"/>
            <a:r>
              <a:rPr lang="en-US" sz="2600" b="1"/>
              <a:t>Grants that do not have repayment or claw back provisions during the life of the 7(a) loan</a:t>
            </a:r>
          </a:p>
          <a:p>
            <a:pPr lvl="1"/>
            <a:r>
              <a:rPr lang="en-US" sz="2600"/>
              <a:t>Assets other than cash: </a:t>
            </a:r>
          </a:p>
          <a:p>
            <a:pPr lvl="2"/>
            <a:r>
              <a:rPr lang="en-US" sz="2400"/>
              <a:t>An appraisal or other valuation by an independent third party is required if the valuation of the fixed assets is greater than the Net Book Value</a:t>
            </a:r>
          </a:p>
          <a:p>
            <a:pPr lvl="2"/>
            <a:r>
              <a:rPr lang="en-US" sz="2400"/>
              <a:t>A valuation of the fixed assets provided as part of a business valuation will not meet these requirements</a:t>
            </a:r>
          </a:p>
          <a:p>
            <a:pPr lvl="1"/>
            <a:r>
              <a:rPr lang="en-US" sz="2600" b="1"/>
              <a:t>Prepaid expenses that the Lender has verified by obtaining paid invoices, canceled checks, or bank statements, and the Lender must retain copies of the documentation in the loan file</a:t>
            </a:r>
          </a:p>
          <a:p>
            <a:pPr lvl="1"/>
            <a:endParaRPr lang="en-US" sz="2600"/>
          </a:p>
          <a:p>
            <a:pPr lvl="1"/>
            <a:endParaRPr lang="en-US" sz="2800"/>
          </a:p>
        </p:txBody>
      </p:sp>
    </p:spTree>
    <p:extLst>
      <p:ext uri="{BB962C8B-B14F-4D97-AF65-F5344CB8AC3E}">
        <p14:creationId xmlns:p14="http://schemas.microsoft.com/office/powerpoint/2010/main" val="3164167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0C50-A552-1C50-91BC-C107843E794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2A10FF-5C8D-5D81-8569-9F85E1566F40}"/>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81</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41B0A39-1F59-B831-A85D-0C9BFFBE443C}"/>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Collateral</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C8C9E39C-BDF1-67A6-636A-525605941DB1}"/>
              </a:ext>
            </a:extLst>
          </p:cNvPr>
          <p:cNvSpPr>
            <a:spLocks noGrp="1"/>
          </p:cNvSpPr>
          <p:nvPr>
            <p:ph idx="1"/>
          </p:nvPr>
        </p:nvSpPr>
        <p:spPr>
          <a:xfrm>
            <a:off x="613611" y="866274"/>
            <a:ext cx="11102138" cy="5712338"/>
          </a:xfrm>
        </p:spPr>
        <p:txBody>
          <a:bodyPr>
            <a:normAutofit fontScale="85000" lnSpcReduction="20000"/>
          </a:bodyPr>
          <a:lstStyle/>
          <a:p>
            <a:pPr marL="0" indent="0">
              <a:buNone/>
            </a:pPr>
            <a:r>
              <a:rPr lang="en-US" b="1"/>
              <a:t>Ch. 1, Para. C.3.a.-b. (p. 133)</a:t>
            </a:r>
          </a:p>
          <a:p>
            <a:r>
              <a:rPr lang="en-US" sz="3000"/>
              <a:t>Lenders must use commercially reasonable and prudent practices to identify collateral that conforms to procedures at least as thorough as those used for their similarly-sized non-SBA guaranteed commercial loans</a:t>
            </a:r>
          </a:p>
          <a:p>
            <a:r>
              <a:rPr lang="en-US" sz="3000"/>
              <a:t>Decisions regarding what collateral must be taken to secure a loan are based on the circumstances of the individual loan, including size, and must meet the minimum requirements </a:t>
            </a:r>
          </a:p>
          <a:p>
            <a:r>
              <a:rPr lang="en-US" sz="3000"/>
              <a:t>When loan proceeds will be used to refinance existing debt, except for trading assets, the loan must be secured with at least the same collateral and lien priority as the debt that is being refinanced</a:t>
            </a:r>
          </a:p>
          <a:p>
            <a:r>
              <a:rPr lang="en-US" sz="3000"/>
              <a:t>When the debt being refinanced is considered to be over collateralized based upon SBA collateral requirements and the SBA loan will remain fully secured, the Lender may approve the release of excess collateral</a:t>
            </a:r>
          </a:p>
          <a:p>
            <a:r>
              <a:rPr lang="en-US" sz="3000"/>
              <a:t> Substitute collateral may be offered providing it is of comparable value and useful life and is determined to be acceptable by SBA or a PLP Lender processing the loan under its PLP authority</a:t>
            </a:r>
          </a:p>
          <a:p>
            <a:pPr lvl="1"/>
            <a:endParaRPr lang="en-US" sz="2800"/>
          </a:p>
        </p:txBody>
      </p:sp>
    </p:spTree>
    <p:extLst>
      <p:ext uri="{BB962C8B-B14F-4D97-AF65-F5344CB8AC3E}">
        <p14:creationId xmlns:p14="http://schemas.microsoft.com/office/powerpoint/2010/main" val="26276975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D537-1279-C867-7ED5-C6AB78A5D9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FB051-72A9-3F37-4536-7AF8213D2931}"/>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82</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9F2679CE-77D2-2F50-4417-D1C40F44C836}"/>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Adequacy of Collateral</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8E066043-549D-1376-8CC3-DCFCDC952ED9}"/>
              </a:ext>
            </a:extLst>
          </p:cNvPr>
          <p:cNvSpPr>
            <a:spLocks noGrp="1"/>
          </p:cNvSpPr>
          <p:nvPr>
            <p:ph idx="1"/>
          </p:nvPr>
        </p:nvSpPr>
        <p:spPr>
          <a:xfrm>
            <a:off x="613611" y="866274"/>
            <a:ext cx="11102138" cy="5712338"/>
          </a:xfrm>
        </p:spPr>
        <p:txBody>
          <a:bodyPr>
            <a:normAutofit lnSpcReduction="10000"/>
          </a:bodyPr>
          <a:lstStyle/>
          <a:p>
            <a:pPr marL="0" indent="0">
              <a:buNone/>
            </a:pPr>
            <a:r>
              <a:rPr lang="en-US" b="1"/>
              <a:t>Ch. 1, Para. C.3.c.iii (p. 134)</a:t>
            </a:r>
          </a:p>
          <a:p>
            <a:r>
              <a:rPr lang="en-US" sz="2600"/>
              <a:t>When assessing the adequacy of collateral, the Lender must consider the impact that covenants and other restrictions recorded against the collateral may have on its value and marketability, and document the analysis in the file</a:t>
            </a:r>
          </a:p>
          <a:p>
            <a:r>
              <a:rPr lang="en-US" sz="2600"/>
              <a:t>Examples of items to review include: </a:t>
            </a:r>
          </a:p>
          <a:p>
            <a:pPr lvl="1"/>
            <a:r>
              <a:rPr lang="en-US"/>
              <a:t>Deed restrictions, covenants, easement provisions, reversionary interests, subordinations, leases and options, and other provisions that restrict the use of the property for the benefit of a third party </a:t>
            </a:r>
          </a:p>
          <a:p>
            <a:pPr lvl="1" indent="0">
              <a:buNone/>
            </a:pPr>
            <a:r>
              <a:rPr lang="en-US"/>
              <a:t>Note: Certain deed restrictions pertaining to the use of the property, which are intended to protect the health and safety of occupants, may be acceptable, e.g., deed restrictions based upon environmental concerns including restrictions on residential use, use as a day care center for children or seniors, use as a school, or use as a hospital</a:t>
            </a:r>
          </a:p>
          <a:p>
            <a:r>
              <a:rPr lang="en-US" sz="2600" b="1"/>
              <a:t>Environmental Indemnification Provisions that run with the land are not eligible and must be removed or waived</a:t>
            </a:r>
            <a:endParaRPr lang="en-US"/>
          </a:p>
        </p:txBody>
      </p:sp>
    </p:spTree>
    <p:extLst>
      <p:ext uri="{BB962C8B-B14F-4D97-AF65-F5344CB8AC3E}">
        <p14:creationId xmlns:p14="http://schemas.microsoft.com/office/powerpoint/2010/main" val="2702606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43B2-BF1D-89C8-1C86-52E7B44E4D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B2ADD6-3264-09EE-1255-D0C5A4A8968D}"/>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83</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6FEB97B7-18DF-7948-7B53-E4DB836E0531}"/>
              </a:ext>
            </a:extLst>
          </p:cNvPr>
          <p:cNvSpPr>
            <a:spLocks noGrp="1"/>
          </p:cNvSpPr>
          <p:nvPr>
            <p:ph type="title"/>
          </p:nvPr>
        </p:nvSpPr>
        <p:spPr>
          <a:xfrm>
            <a:off x="314826" y="298575"/>
            <a:ext cx="11562347" cy="517547"/>
          </a:xfrm>
        </p:spPr>
        <p:txBody>
          <a:bodyPr>
            <a:noAutofit/>
          </a:bodyPr>
          <a:lstStyle/>
          <a:p>
            <a:r>
              <a:rPr lang="en-US" sz="3600" b="1" spc="0"/>
              <a:t>Liens on Vehicles for Standard 7(a)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8AE7AC06-6413-DF02-864A-B5E36097B12E}"/>
              </a:ext>
            </a:extLst>
          </p:cNvPr>
          <p:cNvSpPr>
            <a:spLocks noGrp="1"/>
          </p:cNvSpPr>
          <p:nvPr>
            <p:ph idx="1"/>
          </p:nvPr>
        </p:nvSpPr>
        <p:spPr>
          <a:xfrm>
            <a:off x="613611" y="866274"/>
            <a:ext cx="11102138" cy="5712338"/>
          </a:xfrm>
        </p:spPr>
        <p:txBody>
          <a:bodyPr>
            <a:normAutofit/>
          </a:bodyPr>
          <a:lstStyle/>
          <a:p>
            <a:pPr marL="0" indent="0">
              <a:buNone/>
            </a:pPr>
            <a:r>
              <a:rPr lang="en-US" b="1"/>
              <a:t>Ch. 1, Para. C.3.d.i. (pp. 134-135)</a:t>
            </a:r>
          </a:p>
          <a:p>
            <a:r>
              <a:rPr lang="en-US" sz="2800"/>
              <a:t>SBA does not require the Lender to place a lien on vehicles unless the value of the vehicle is greater than $10,000 at the time the SBA loan number is assigned by SBA</a:t>
            </a:r>
          </a:p>
          <a:p>
            <a:pPr lvl="1"/>
            <a:r>
              <a:rPr lang="en-US" sz="2600"/>
              <a:t>The value of the vehicle as determined by any of the following: </a:t>
            </a:r>
          </a:p>
          <a:p>
            <a:pPr lvl="2"/>
            <a:r>
              <a:rPr lang="en-US" sz="2600"/>
              <a:t>An independent third party (e.g., orderly liquidation value from an appraisal, independent vehicle valuation company or website), or </a:t>
            </a:r>
          </a:p>
          <a:p>
            <a:pPr lvl="2"/>
            <a:r>
              <a:rPr lang="en-US" sz="2600"/>
              <a:t>The purchase price allocable to such a vehicle if the 7(a) loan is being used to purchase the vehicle</a:t>
            </a:r>
          </a:p>
          <a:p>
            <a:r>
              <a:rPr lang="en-US" sz="2800"/>
              <a:t>For the purpose of determining whether the Lender must place a lien on a vehicle, the Lender must document the source and dollar amount of the vehicle valuation in the credit memo</a:t>
            </a:r>
          </a:p>
        </p:txBody>
      </p:sp>
    </p:spTree>
    <p:extLst>
      <p:ext uri="{BB962C8B-B14F-4D97-AF65-F5344CB8AC3E}">
        <p14:creationId xmlns:p14="http://schemas.microsoft.com/office/powerpoint/2010/main" val="1529078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20AC-B02E-CAFC-ACAA-69EF60486D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E5B22-7F06-46FF-850C-77D00764A02C}"/>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84</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EC1E916-5D57-7EC7-B8CF-96378112F0E9}"/>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Collateral Requirements for Standard 7(a)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610E69FB-12A6-11C6-AA17-91F7BF383B60}"/>
              </a:ext>
            </a:extLst>
          </p:cNvPr>
          <p:cNvSpPr>
            <a:spLocks noGrp="1"/>
          </p:cNvSpPr>
          <p:nvPr>
            <p:ph idx="1"/>
          </p:nvPr>
        </p:nvSpPr>
        <p:spPr>
          <a:xfrm>
            <a:off x="613611" y="866274"/>
            <a:ext cx="11102138" cy="5712338"/>
          </a:xfrm>
        </p:spPr>
        <p:txBody>
          <a:bodyPr>
            <a:normAutofit fontScale="92500"/>
          </a:bodyPr>
          <a:lstStyle/>
          <a:p>
            <a:pPr marL="0" indent="0">
              <a:buNone/>
            </a:pPr>
            <a:r>
              <a:rPr lang="en-US" b="1"/>
              <a:t>Ch. 1, Para. C.3.d.i.e) (p. 135)</a:t>
            </a:r>
          </a:p>
          <a:p>
            <a:r>
              <a:rPr lang="en-US" b="1"/>
              <a:t>Security interest in trading assets:</a:t>
            </a:r>
          </a:p>
          <a:p>
            <a:pPr lvl="1"/>
            <a:r>
              <a:rPr lang="en-US" sz="2600"/>
              <a:t>SBA leaves it up to the discretion of the Lender to decide whether to take a security interest in trading assets (e.g., accounts receivable or inventory) or to leave those assets available to pledge as collateral for a line of credit </a:t>
            </a:r>
          </a:p>
          <a:p>
            <a:pPr lvl="1"/>
            <a:r>
              <a:rPr lang="en-US" sz="2600"/>
              <a:t>If the Lender decides to take a security interest in trading assets, no more than 10% of current book value may be used for the calculation of fully secured</a:t>
            </a:r>
          </a:p>
          <a:p>
            <a:pPr marL="0" indent="0">
              <a:buNone/>
            </a:pPr>
            <a:r>
              <a:rPr lang="en-US" b="1"/>
              <a:t>Ch. 1, Para. C.3.d.ii (p. 135)</a:t>
            </a:r>
            <a:endParaRPr lang="en-US" sz="3000"/>
          </a:p>
          <a:p>
            <a:r>
              <a:rPr lang="en-US" b="1"/>
              <a:t>Collateral shortfall: </a:t>
            </a:r>
          </a:p>
          <a:p>
            <a:pPr lvl="1"/>
            <a:r>
              <a:rPr lang="en-US" sz="2600"/>
              <a:t>If there is a collateral shortfall (not “fully secured”) on the SBA-guaranteed loan the Lender must take available equity in the personal real estate (residential and investment property including other commercial real estate </a:t>
            </a:r>
            <a:r>
              <a:rPr lang="en-US" sz="2600" b="1" i="1"/>
              <a:t>regardless of whether the owner is actively running a business at the investment property) that is solely owned by any direct and/or indirect owners </a:t>
            </a:r>
            <a:r>
              <a:rPr lang="en-US" sz="2600"/>
              <a:t>of 20% or more of the Applicant and guarantors except Supplemental Guarantors</a:t>
            </a:r>
          </a:p>
          <a:p>
            <a:endParaRPr lang="en-US"/>
          </a:p>
        </p:txBody>
      </p:sp>
    </p:spTree>
    <p:extLst>
      <p:ext uri="{BB962C8B-B14F-4D97-AF65-F5344CB8AC3E}">
        <p14:creationId xmlns:p14="http://schemas.microsoft.com/office/powerpoint/2010/main" val="3920148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6288-48A7-0CEB-097C-C10AE8CC94C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3A48EE-1445-B795-1135-23DCC7CD4AF6}"/>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85</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4181BF0-D35A-82ED-9FE5-377DFBD52561}"/>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First Security Interest Requirement Exceptions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1A76211-1D3F-523D-3FDC-8D0C983A720A}"/>
              </a:ext>
            </a:extLst>
          </p:cNvPr>
          <p:cNvSpPr>
            <a:spLocks noGrp="1"/>
          </p:cNvSpPr>
          <p:nvPr>
            <p:ph idx="1"/>
          </p:nvPr>
        </p:nvSpPr>
        <p:spPr>
          <a:xfrm>
            <a:off x="613611" y="866274"/>
            <a:ext cx="11102138" cy="5712338"/>
          </a:xfrm>
        </p:spPr>
        <p:txBody>
          <a:bodyPr>
            <a:normAutofit/>
          </a:bodyPr>
          <a:lstStyle/>
          <a:p>
            <a:pPr marL="0" indent="0">
              <a:buNone/>
            </a:pPr>
            <a:r>
              <a:rPr lang="en-US" b="1"/>
              <a:t>Ch. 1, Para. C.3.d.iv. (p. 136)</a:t>
            </a:r>
          </a:p>
          <a:p>
            <a:r>
              <a:rPr lang="en-US"/>
              <a:t>When loan proceeds will be used to improve assets, a subordinate position is acceptable for the 7(a) loan if the existing debt is ineligible to be refinanced with a 7(a) loan, or if there is existing debt on reasonable terms (e.g., if the Borrower has an existing loan for the purchase of a building and is getting a new 7(a) loan for improvements), in which case the Lender must document this fact in its credit memo</a:t>
            </a:r>
          </a:p>
          <a:p>
            <a:r>
              <a:rPr lang="en-US"/>
              <a:t>SBA does not require the Lender to place a lien on vehicles unless the value of the vehicle is greater than $10,000 at the time SBA assigns the SBA loan number</a:t>
            </a:r>
          </a:p>
        </p:txBody>
      </p:sp>
    </p:spTree>
    <p:extLst>
      <p:ext uri="{BB962C8B-B14F-4D97-AF65-F5344CB8AC3E}">
        <p14:creationId xmlns:p14="http://schemas.microsoft.com/office/powerpoint/2010/main" val="1333350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3B3CB-EC14-7DCD-E261-2DEBDEDA0B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FDF798-044E-6115-5D5A-ABC32D48B20E}"/>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86</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02757BA7-5C6F-AB18-4F0C-D5DB07E0AB78}"/>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Assets Owned by an Owner of the Applicant and Spouse</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C53B82A-04B3-D3E6-56CB-7AC77582A8ED}"/>
              </a:ext>
            </a:extLst>
          </p:cNvPr>
          <p:cNvSpPr>
            <a:spLocks noGrp="1"/>
          </p:cNvSpPr>
          <p:nvPr>
            <p:ph idx="1"/>
          </p:nvPr>
        </p:nvSpPr>
        <p:spPr>
          <a:xfrm>
            <a:off x="613611" y="866274"/>
            <a:ext cx="11102138" cy="5712338"/>
          </a:xfrm>
        </p:spPr>
        <p:txBody>
          <a:bodyPr>
            <a:normAutofit/>
          </a:bodyPr>
          <a:lstStyle/>
          <a:p>
            <a:pPr marL="0" indent="0">
              <a:buNone/>
            </a:pPr>
            <a:r>
              <a:rPr lang="en-US" b="1"/>
              <a:t>Ch. 1, Para. C.3.d.v. (p. 136)</a:t>
            </a:r>
          </a:p>
          <a:p>
            <a:r>
              <a:rPr lang="en-US"/>
              <a:t>When an individual alone or together with his or her spouse or minor children owns 20% or more of the Applicant, the Lender must consider taking as collateral a lien on personal real estate (including commercial and investment properties not occupied by the Applicant) that is owned individually by the Applicant owner, or jointly owned by the individual and his or her spouse or minor children</a:t>
            </a:r>
          </a:p>
          <a:p>
            <a:r>
              <a:rPr lang="en-US"/>
              <a:t>Real estate transferred by the owner of the Applicant to the non-owning spouse or minor children within 6 months of the date of the application will not be exempt from consideration as available collateral</a:t>
            </a:r>
          </a:p>
        </p:txBody>
      </p:sp>
    </p:spTree>
    <p:extLst>
      <p:ext uri="{BB962C8B-B14F-4D97-AF65-F5344CB8AC3E}">
        <p14:creationId xmlns:p14="http://schemas.microsoft.com/office/powerpoint/2010/main" val="1368074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47CE-6EEF-DF47-0963-9E17ED24997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4520EE-B5FB-87F5-0BB9-6CB3860EF809}"/>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87</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6C9306E0-76A6-65D6-FCF0-33B6693CB64B}"/>
              </a:ext>
            </a:extLst>
          </p:cNvPr>
          <p:cNvSpPr>
            <a:spLocks noGrp="1"/>
          </p:cNvSpPr>
          <p:nvPr>
            <p:ph type="title"/>
          </p:nvPr>
        </p:nvSpPr>
        <p:spPr>
          <a:xfrm>
            <a:off x="314826" y="298575"/>
            <a:ext cx="11562347" cy="517547"/>
          </a:xfrm>
        </p:spPr>
        <p:txBody>
          <a:bodyPr>
            <a:noAutofit/>
          </a:bodyPr>
          <a:lstStyle/>
          <a:p>
            <a:r>
              <a:rPr lang="en-US" spc="0">
                <a:latin typeface="Source Sans Pro" panose="020B0503030403020204" pitchFamily="34" charset="0"/>
                <a:ea typeface="Source Sans Pro" panose="020B0503030403020204" pitchFamily="34" charset="0"/>
              </a:rPr>
              <a:t>Submission of Application for Guaranty</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B4768B29-F0DD-E8BA-ECC2-C769829C2273}"/>
              </a:ext>
            </a:extLst>
          </p:cNvPr>
          <p:cNvSpPr>
            <a:spLocks noGrp="1"/>
          </p:cNvSpPr>
          <p:nvPr>
            <p:ph idx="1"/>
          </p:nvPr>
        </p:nvSpPr>
        <p:spPr>
          <a:xfrm>
            <a:off x="613611" y="866274"/>
            <a:ext cx="11102138" cy="5712338"/>
          </a:xfrm>
        </p:spPr>
        <p:txBody>
          <a:bodyPr>
            <a:normAutofit/>
          </a:bodyPr>
          <a:lstStyle/>
          <a:p>
            <a:pPr marL="0" indent="0">
              <a:buNone/>
            </a:pPr>
            <a:r>
              <a:rPr lang="en-US" b="1"/>
              <a:t>Ch. 1, Para. D. (pp. 141-142) and Ch. 2, Para. D.1. (pp. 18-181)</a:t>
            </a:r>
          </a:p>
          <a:p>
            <a:r>
              <a:rPr lang="en-US" b="1"/>
              <a:t>Lenders with non-delegated authority: </a:t>
            </a:r>
          </a:p>
          <a:p>
            <a:pPr lvl="1"/>
            <a:r>
              <a:rPr lang="en-US" sz="2600"/>
              <a:t>Must submit applications to SBA via E-Tran for SBA approval under non-delegated procedures</a:t>
            </a:r>
          </a:p>
          <a:p>
            <a:r>
              <a:rPr lang="en-US" b="1"/>
              <a:t>Lenders with delegated authority: </a:t>
            </a:r>
          </a:p>
          <a:p>
            <a:pPr lvl="1"/>
            <a:r>
              <a:rPr lang="en-US" sz="2600"/>
              <a:t>May only submit applications to SBA via E-Tran for approval under non-delegated procedures when the loan will refinance the Lender’s same institution debt</a:t>
            </a:r>
          </a:p>
          <a:p>
            <a:pPr lvl="1"/>
            <a:r>
              <a:rPr lang="en-US" sz="2600"/>
              <a:t>Except for the above, Lenders must process all loan applications using their delegated authority</a:t>
            </a:r>
          </a:p>
        </p:txBody>
      </p:sp>
    </p:spTree>
    <p:extLst>
      <p:ext uri="{BB962C8B-B14F-4D97-AF65-F5344CB8AC3E}">
        <p14:creationId xmlns:p14="http://schemas.microsoft.com/office/powerpoint/2010/main" val="2213826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FA2D-DAF4-7E62-4193-86587423AC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CFA2A5-75BF-E1E6-FED3-6975180B2EB5}"/>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88</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A8BBB5C9-F253-B641-B38F-CEC6101309B6}"/>
              </a:ext>
            </a:extLst>
          </p:cNvPr>
          <p:cNvSpPr>
            <a:spLocks noGrp="1"/>
          </p:cNvSpPr>
          <p:nvPr>
            <p:ph type="title"/>
          </p:nvPr>
        </p:nvSpPr>
        <p:spPr>
          <a:xfrm>
            <a:off x="314826" y="298576"/>
            <a:ext cx="11562347" cy="760204"/>
          </a:xfrm>
        </p:spPr>
        <p:txBody>
          <a:bodyPr>
            <a:noAutofit/>
          </a:bodyPr>
          <a:lstStyle/>
          <a:p>
            <a:r>
              <a:rPr lang="en-US" spc="0">
                <a:latin typeface="Source Sans Pro" panose="020B0503030403020204" pitchFamily="34" charset="0"/>
                <a:ea typeface="Source Sans Pro" panose="020B0503030403020204" pitchFamily="34" charset="0"/>
              </a:rPr>
              <a:t>Delegated Loan Application Questions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4937D0C-E613-F08C-B742-43FEF03DEC37}"/>
              </a:ext>
            </a:extLst>
          </p:cNvPr>
          <p:cNvSpPr>
            <a:spLocks noGrp="1"/>
          </p:cNvSpPr>
          <p:nvPr>
            <p:ph idx="1"/>
          </p:nvPr>
        </p:nvSpPr>
        <p:spPr>
          <a:xfrm>
            <a:off x="613611" y="1058780"/>
            <a:ext cx="11102138" cy="5519831"/>
          </a:xfrm>
        </p:spPr>
        <p:txBody>
          <a:bodyPr>
            <a:normAutofit/>
          </a:bodyPr>
          <a:lstStyle/>
          <a:p>
            <a:pPr marL="0" indent="0">
              <a:buNone/>
            </a:pPr>
            <a:r>
              <a:rPr lang="en-US" b="1"/>
              <a:t>Ch. 1, Para. D. (pp. 141-142)</a:t>
            </a:r>
          </a:p>
          <a:p>
            <a:r>
              <a:rPr lang="en-US"/>
              <a:t>Delegated Loan Application Questions:</a:t>
            </a:r>
          </a:p>
          <a:p>
            <a:pPr lvl="1"/>
            <a:r>
              <a:rPr lang="en-US" sz="2600"/>
              <a:t>Lenders may submit questions on a specific loan application, including the names of the principals and the address of the project, to </a:t>
            </a:r>
            <a:r>
              <a:rPr lang="en-US" sz="2600">
                <a:hlinkClick r:id="rId3"/>
              </a:rPr>
              <a:t>7aDelegatedLoanApps@sba.gov</a:t>
            </a:r>
            <a:r>
              <a:rPr lang="en-US" sz="2600"/>
              <a:t> </a:t>
            </a:r>
          </a:p>
          <a:p>
            <a:pPr lvl="2"/>
            <a:r>
              <a:rPr lang="en-US" sz="2400"/>
              <a:t>Lenders must provide sufficient information on the specific application to avoid delays in responses</a:t>
            </a:r>
          </a:p>
          <a:p>
            <a:pPr lvl="2"/>
            <a:r>
              <a:rPr lang="en-US" sz="2400"/>
              <a:t>The </a:t>
            </a:r>
            <a:r>
              <a:rPr lang="en-US" sz="2400">
                <a:hlinkClick r:id="rId3"/>
              </a:rPr>
              <a:t>7aDelegatedLoanApps@sba.gov</a:t>
            </a:r>
            <a:r>
              <a:rPr lang="en-US" sz="2400"/>
              <a:t> email account is </a:t>
            </a:r>
            <a:r>
              <a:rPr lang="en-US" sz="2400" b="1"/>
              <a:t>only for Lenders with delegated authority</a:t>
            </a:r>
            <a:r>
              <a:rPr lang="en-US" sz="2400"/>
              <a:t> with questions about a specific loan application </a:t>
            </a:r>
          </a:p>
          <a:p>
            <a:pPr lvl="2"/>
            <a:r>
              <a:rPr lang="en-US" sz="2400"/>
              <a:t>General policy questions should be sent to </a:t>
            </a:r>
            <a:r>
              <a:rPr lang="en-US" sz="2400">
                <a:hlinkClick r:id="rId4"/>
              </a:rPr>
              <a:t>7aQuestions@sba.gov</a:t>
            </a:r>
            <a:endParaRPr lang="en-US" sz="2400"/>
          </a:p>
          <a:p>
            <a:pPr lvl="1"/>
            <a:endParaRPr lang="en-US"/>
          </a:p>
        </p:txBody>
      </p:sp>
    </p:spTree>
    <p:extLst>
      <p:ext uri="{BB962C8B-B14F-4D97-AF65-F5344CB8AC3E}">
        <p14:creationId xmlns:p14="http://schemas.microsoft.com/office/powerpoint/2010/main" val="3996313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1255-4067-D019-8DBE-3C51298AF1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0818D1-54FA-F63D-72E6-E00423BB6C60}"/>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89</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21EFC69-6E9A-AFED-9E5E-2B7BFE63B6D1}"/>
              </a:ext>
            </a:extLst>
          </p:cNvPr>
          <p:cNvSpPr>
            <a:spLocks noGrp="1"/>
          </p:cNvSpPr>
          <p:nvPr>
            <p:ph type="title"/>
          </p:nvPr>
        </p:nvSpPr>
        <p:spPr>
          <a:xfrm>
            <a:off x="314826" y="298576"/>
            <a:ext cx="11562347" cy="639888"/>
          </a:xfrm>
        </p:spPr>
        <p:txBody>
          <a:bodyPr>
            <a:noAutofit/>
          </a:bodyPr>
          <a:lstStyle/>
          <a:p>
            <a:r>
              <a:rPr lang="en-US" spc="0">
                <a:latin typeface="Source Sans Pro" panose="020B0503030403020204" pitchFamily="34" charset="0"/>
                <a:ea typeface="Source Sans Pro" panose="020B0503030403020204" pitchFamily="34" charset="0"/>
              </a:rPr>
              <a:t>Delegated Loan Application Exceptions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F8A6D259-04AD-87B9-EB27-AD159FC9BA03}"/>
              </a:ext>
            </a:extLst>
          </p:cNvPr>
          <p:cNvSpPr>
            <a:spLocks noGrp="1"/>
          </p:cNvSpPr>
          <p:nvPr>
            <p:ph idx="1"/>
          </p:nvPr>
        </p:nvSpPr>
        <p:spPr>
          <a:xfrm>
            <a:off x="613611" y="1118938"/>
            <a:ext cx="11102138" cy="5459674"/>
          </a:xfrm>
        </p:spPr>
        <p:txBody>
          <a:bodyPr>
            <a:normAutofit fontScale="92500" lnSpcReduction="10000"/>
          </a:bodyPr>
          <a:lstStyle/>
          <a:p>
            <a:pPr marL="0" indent="0">
              <a:buNone/>
            </a:pPr>
            <a:r>
              <a:rPr lang="en-US" b="1"/>
              <a:t>Ch. 1, Para. D. (pp. 141-142)</a:t>
            </a:r>
          </a:p>
          <a:p>
            <a:r>
              <a:rPr lang="en-US"/>
              <a:t>Delegated Loan Application Exceptions:</a:t>
            </a:r>
          </a:p>
          <a:p>
            <a:pPr lvl="1"/>
            <a:r>
              <a:rPr lang="en-US" sz="2600"/>
              <a:t>Lenders must make a request for an exception for any type of 7(a) loan to </a:t>
            </a:r>
            <a:r>
              <a:rPr lang="en-US" sz="2600">
                <a:hlinkClick r:id="rId3"/>
              </a:rPr>
              <a:t>7aDelegatedLoanApps@sba.gov</a:t>
            </a:r>
            <a:endParaRPr lang="en-US" sz="2600"/>
          </a:p>
          <a:p>
            <a:pPr lvl="1"/>
            <a:r>
              <a:rPr lang="en-US" sz="2600"/>
              <a:t>Provide detailed information about the application, including: </a:t>
            </a:r>
          </a:p>
          <a:p>
            <a:pPr lvl="2"/>
            <a:r>
              <a:rPr lang="en-US" sz="2400"/>
              <a:t>Names of the principals</a:t>
            </a:r>
          </a:p>
          <a:p>
            <a:pPr lvl="2"/>
            <a:r>
              <a:rPr lang="en-US" sz="2400"/>
              <a:t>Address of the project</a:t>
            </a:r>
          </a:p>
          <a:p>
            <a:pPr lvl="2"/>
            <a:r>
              <a:rPr lang="en-US" sz="2400"/>
              <a:t>A discussion of the policy for which the exception is being requested along with an explanation why the exception to policy should be granted</a:t>
            </a:r>
          </a:p>
          <a:p>
            <a:pPr lvl="1"/>
            <a:r>
              <a:rPr lang="en-US" sz="2600"/>
              <a:t>If SBA approves the exception, the Lender will receive an email confirming the approval, and the Lender must proceed to process the application under delegated authority</a:t>
            </a:r>
          </a:p>
          <a:p>
            <a:pPr lvl="1"/>
            <a:r>
              <a:rPr lang="en-US" sz="2600"/>
              <a:t>Exceptions to policy will be considered on a case-by-case basis, and the decision will only apply to the specific request </a:t>
            </a:r>
          </a:p>
          <a:p>
            <a:pPr lvl="1"/>
            <a:r>
              <a:rPr lang="en-US" sz="2600"/>
              <a:t>The decision must be documented, and the approval email must be retained in the appropriate loan file</a:t>
            </a:r>
          </a:p>
          <a:p>
            <a:pPr lvl="1"/>
            <a:endParaRPr lang="en-US"/>
          </a:p>
        </p:txBody>
      </p:sp>
    </p:spTree>
    <p:extLst>
      <p:ext uri="{BB962C8B-B14F-4D97-AF65-F5344CB8AC3E}">
        <p14:creationId xmlns:p14="http://schemas.microsoft.com/office/powerpoint/2010/main" val="239523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17D23-6C49-5228-5840-D2914361D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EDD15-CC68-4286-A557-52064FF6A475}"/>
              </a:ext>
            </a:extLst>
          </p:cNvPr>
          <p:cNvSpPr>
            <a:spLocks noGrp="1"/>
          </p:cNvSpPr>
          <p:nvPr>
            <p:ph type="title"/>
          </p:nvPr>
        </p:nvSpPr>
        <p:spPr>
          <a:xfrm>
            <a:off x="839788" y="373996"/>
            <a:ext cx="10515600" cy="568979"/>
          </a:xfrm>
        </p:spPr>
        <p:txBody>
          <a:bodyPr anchor="t">
            <a:normAutofit fontScale="90000"/>
          </a:bodyPr>
          <a:lstStyle/>
          <a:p>
            <a:r>
              <a:rPr lang="en-US">
                <a:effectLst/>
              </a:rPr>
              <a:t>7(</a:t>
            </a:r>
            <a:r>
              <a:rPr lang="en-US"/>
              <a:t>a) LGPC - </a:t>
            </a:r>
            <a:r>
              <a:rPr lang="en-US">
                <a:effectLst/>
              </a:rPr>
              <a:t>Hot Topics</a:t>
            </a:r>
            <a:endParaRPr lang="en-US" spc="0"/>
          </a:p>
        </p:txBody>
      </p:sp>
      <p:sp>
        <p:nvSpPr>
          <p:cNvPr id="3" name="Content Placeholder 2">
            <a:extLst>
              <a:ext uri="{FF2B5EF4-FFF2-40B4-BE49-F238E27FC236}">
                <a16:creationId xmlns:a16="http://schemas.microsoft.com/office/drawing/2014/main" id="{DA258438-C2E8-3EC6-6D02-7BBAEA5BB7C6}"/>
              </a:ext>
            </a:extLst>
          </p:cNvPr>
          <p:cNvSpPr>
            <a:spLocks noGrp="1"/>
          </p:cNvSpPr>
          <p:nvPr>
            <p:ph sz="half" idx="2"/>
          </p:nvPr>
        </p:nvSpPr>
        <p:spPr>
          <a:xfrm>
            <a:off x="705604" y="1169569"/>
            <a:ext cx="10114796" cy="5193131"/>
          </a:xfrm>
        </p:spPr>
        <p:txBody>
          <a:bodyPr>
            <a:normAutofit/>
          </a:bodyPr>
          <a:lstStyle/>
          <a:p>
            <a:pPr marL="457200" indent="-457200">
              <a:lnSpc>
                <a:spcPct val="80000"/>
              </a:lnSpc>
              <a:buFont typeface="+mj-lt"/>
              <a:buAutoNum type="arabicPeriod" startAt="3"/>
              <a:defRPr/>
            </a:pPr>
            <a:r>
              <a:rPr lang="en-US" sz="2200" b="1">
                <a:solidFill>
                  <a:srgbClr val="007DBC"/>
                </a:solidFill>
                <a:cs typeface="+mn-cs"/>
              </a:rPr>
              <a:t>Citizenship  SBA Policy Notice # 5000-865754 (clearing the immigrant)</a:t>
            </a:r>
          </a:p>
          <a:p>
            <a:pPr marL="342900" indent="-342900">
              <a:lnSpc>
                <a:spcPct val="80000"/>
              </a:lnSpc>
              <a:buFont typeface="+mj-lt"/>
              <a:buAutoNum type="arabicPeriod" startAt="3"/>
              <a:defRPr/>
            </a:pPr>
            <a:endParaRPr lang="en-US" sz="2200" b="1">
              <a:solidFill>
                <a:srgbClr val="007DBC"/>
              </a:solidFill>
              <a:cs typeface="+mn-cs"/>
            </a:endParaRPr>
          </a:p>
          <a:p>
            <a:pPr marL="0" indent="0">
              <a:lnSpc>
                <a:spcPct val="80000"/>
              </a:lnSpc>
              <a:buNone/>
              <a:defRPr/>
            </a:pPr>
            <a:endParaRPr lang="en-US" sz="1800">
              <a:latin typeface="Calibri" panose="020F0502020204030204" pitchFamily="34" charset="0"/>
              <a:ea typeface="Aptos" panose="020B0004020202020204" pitchFamily="34" charset="0"/>
              <a:cs typeface="Aptos" panose="020B0004020202020204" pitchFamily="34" charset="0"/>
            </a:endParaRPr>
          </a:p>
          <a:p>
            <a:pPr marL="342875" lvl="1" indent="0">
              <a:spcBef>
                <a:spcPts val="0"/>
              </a:spcBef>
              <a:buNone/>
            </a:pPr>
            <a:endParaRPr lang="en-US" sz="1000"/>
          </a:p>
          <a:p>
            <a:pPr lvl="1">
              <a:spcBef>
                <a:spcPts val="0"/>
              </a:spcBef>
            </a:pPr>
            <a:endParaRPr lang="en-US" sz="1000"/>
          </a:p>
          <a:p>
            <a:pPr lvl="1">
              <a:spcBef>
                <a:spcPts val="0"/>
              </a:spcBef>
            </a:pPr>
            <a:endParaRPr lang="en-US" sz="1000"/>
          </a:p>
          <a:p>
            <a:pPr marL="342875" lvl="1" indent="0">
              <a:spcBef>
                <a:spcPts val="0"/>
              </a:spcBef>
              <a:buNone/>
            </a:pPr>
            <a:endParaRPr lang="en-US" sz="1000"/>
          </a:p>
          <a:p>
            <a:pPr marL="342875" lvl="1" indent="0">
              <a:spcBef>
                <a:spcPts val="0"/>
              </a:spcBef>
              <a:buNone/>
            </a:pPr>
            <a:endParaRPr lang="en-US" sz="1700"/>
          </a:p>
          <a:p>
            <a:pPr marL="342875" lvl="1" indent="0">
              <a:spcBef>
                <a:spcPts val="600"/>
              </a:spcBef>
              <a:buNone/>
            </a:pPr>
            <a:endParaRPr lang="en-US" sz="1000"/>
          </a:p>
          <a:p>
            <a:pPr lvl="1">
              <a:spcBef>
                <a:spcPts val="600"/>
              </a:spcBef>
            </a:pPr>
            <a:endParaRPr lang="en-US" sz="1000"/>
          </a:p>
          <a:p>
            <a:pPr marL="342875" lvl="1" indent="0">
              <a:spcBef>
                <a:spcPts val="600"/>
              </a:spcBef>
              <a:buNone/>
            </a:pPr>
            <a:endParaRPr lang="en-US" sz="1000"/>
          </a:p>
          <a:p>
            <a:pPr marL="342875" lvl="1" indent="0">
              <a:spcBef>
                <a:spcPts val="600"/>
              </a:spcBef>
              <a:buNone/>
            </a:pPr>
            <a:endParaRPr lang="en-US" sz="1000"/>
          </a:p>
        </p:txBody>
      </p:sp>
      <p:sp>
        <p:nvSpPr>
          <p:cNvPr id="4" name="Slide Number Placeholder 3">
            <a:extLst>
              <a:ext uri="{FF2B5EF4-FFF2-40B4-BE49-F238E27FC236}">
                <a16:creationId xmlns:a16="http://schemas.microsoft.com/office/drawing/2014/main" id="{B30D8B6F-B0FD-0D3F-C495-4DB50F7A0D25}"/>
              </a:ext>
            </a:extLst>
          </p:cNvPr>
          <p:cNvSpPr>
            <a:spLocks noGrp="1"/>
          </p:cNvSpPr>
          <p:nvPr>
            <p:ph type="sldNum" sz="quarter" idx="12"/>
          </p:nvPr>
        </p:nvSpPr>
        <p:spPr>
          <a:xfrm>
            <a:off x="9062013" y="6194300"/>
            <a:ext cx="2743200" cy="365125"/>
          </a:xfrm>
        </p:spPr>
        <p:txBody>
          <a:bodyPr vert="horz" lIns="0" tIns="0" rIns="0" bIns="0" rtlCol="0" anchor="ctr">
            <a:normAutofit/>
          </a:bodyP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900" b="0" i="0" u="none" strike="noStrike" kern="1200" cap="none" spc="-10" normalizeH="0" baseline="0" noProof="0" smtClean="0">
                <a:ln>
                  <a:noFill/>
                </a:ln>
                <a:solidFill>
                  <a:srgbClr val="1B1E29">
                    <a:tint val="75000"/>
                  </a:srgbClr>
                </a:solidFill>
                <a:effectLst/>
                <a:uLnTx/>
                <a:uFillTx/>
                <a:latin typeface="Calibri"/>
                <a:ea typeface="Source Sans Pro"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9</a:t>
            </a:fld>
            <a:endParaRPr kumimoji="0" lang="en-US" sz="900" b="0" i="0" u="none" strike="noStrike" kern="1200" cap="none" spc="-10" normalizeH="0" baseline="0" noProof="0">
              <a:ln>
                <a:noFill/>
              </a:ln>
              <a:solidFill>
                <a:srgbClr val="1B1E29">
                  <a:tint val="75000"/>
                </a:srgbClr>
              </a:solidFill>
              <a:effectLst/>
              <a:uLnTx/>
              <a:uFillTx/>
              <a:latin typeface="Calibri"/>
              <a:ea typeface="Source Sans Pro" charset="0"/>
              <a:cs typeface="Calibri"/>
            </a:endParaRPr>
          </a:p>
        </p:txBody>
      </p:sp>
      <p:pic>
        <p:nvPicPr>
          <p:cNvPr id="5" name="Picture 4" descr="Example of a 7(a) Lender who marked their immigrant as a US Citizen in ETRAN and then submitted a request for verification with a permanent resident card. &#10;&#10;">
            <a:extLst>
              <a:ext uri="{FF2B5EF4-FFF2-40B4-BE49-F238E27FC236}">
                <a16:creationId xmlns:a16="http://schemas.microsoft.com/office/drawing/2014/main" id="{7E5D1F03-A9BE-E2A7-6EC6-860159027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272" y="1809166"/>
            <a:ext cx="9875128" cy="4271837"/>
          </a:xfrm>
          <a:prstGeom prst="rect">
            <a:avLst/>
          </a:prstGeom>
        </p:spPr>
      </p:pic>
    </p:spTree>
    <p:extLst>
      <p:ext uri="{BB962C8B-B14F-4D97-AF65-F5344CB8AC3E}">
        <p14:creationId xmlns:p14="http://schemas.microsoft.com/office/powerpoint/2010/main" val="29526621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391A2-0C7B-32FB-3880-77E2348688B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8B89F5-254B-4CD9-2256-C5F3B57EFFB1}"/>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90</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9340411-B88A-A51C-60F1-F6E92E7243CE}"/>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Direct and Indirect Ownership of the Applicant</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C1D8E4F-29E0-E50D-F650-2151D09DEA88}"/>
              </a:ext>
            </a:extLst>
          </p:cNvPr>
          <p:cNvSpPr>
            <a:spLocks noGrp="1"/>
          </p:cNvSpPr>
          <p:nvPr>
            <p:ph idx="1"/>
          </p:nvPr>
        </p:nvSpPr>
        <p:spPr>
          <a:xfrm>
            <a:off x="613611" y="1046748"/>
            <a:ext cx="11102138" cy="5531863"/>
          </a:xfrm>
        </p:spPr>
        <p:txBody>
          <a:bodyPr>
            <a:normAutofit/>
          </a:bodyPr>
          <a:lstStyle/>
          <a:p>
            <a:pPr marL="0" indent="0">
              <a:buNone/>
            </a:pPr>
            <a:r>
              <a:rPr lang="en-US" b="1"/>
              <a:t>Ch. 1, Para. D. (pp. 141-142)</a:t>
            </a:r>
          </a:p>
          <a:p>
            <a:r>
              <a:rPr lang="en-US"/>
              <a:t>Lender must list in E-Tran at least 81% of the total direct and indirect ownership of the Applicant</a:t>
            </a:r>
          </a:p>
          <a:p>
            <a:r>
              <a:rPr lang="en-US"/>
              <a:t>The ownership percentage of married spouses and minor children must be combined</a:t>
            </a:r>
          </a:p>
        </p:txBody>
      </p:sp>
    </p:spTree>
    <p:extLst>
      <p:ext uri="{BB962C8B-B14F-4D97-AF65-F5344CB8AC3E}">
        <p14:creationId xmlns:p14="http://schemas.microsoft.com/office/powerpoint/2010/main" val="2866742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E1D03-4548-576C-5B91-3A066A2FCF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1F761B-C863-1CB4-4BA1-3004446E210A}"/>
              </a:ext>
            </a:extLst>
          </p:cNvPr>
          <p:cNvSpPr txBox="1">
            <a:spLocks/>
          </p:cNvSpPr>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91</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673D655-6443-DBE1-DE80-1446FBDDD720}"/>
              </a:ext>
            </a:extLst>
          </p:cNvPr>
          <p:cNvSpPr>
            <a:spLocks noGrp="1"/>
          </p:cNvSpPr>
          <p:nvPr>
            <p:ph type="ctrTitle"/>
          </p:nvPr>
        </p:nvSpPr>
        <p:spPr>
          <a:xfrm>
            <a:off x="1524000" y="3048762"/>
            <a:ext cx="9144000" cy="760475"/>
          </a:xfrm>
        </p:spPr>
        <p:txBody>
          <a:bodyPr>
            <a:normAutofit/>
          </a:bodyPr>
          <a:lstStyle/>
          <a:p>
            <a:r>
              <a:rPr lang="en-US" sz="4400" spc="0"/>
              <a:t>Chapter 2: 7(a) Small &amp; SBA Express</a:t>
            </a:r>
          </a:p>
        </p:txBody>
      </p:sp>
    </p:spTree>
    <p:extLst>
      <p:ext uri="{BB962C8B-B14F-4D97-AF65-F5344CB8AC3E}">
        <p14:creationId xmlns:p14="http://schemas.microsoft.com/office/powerpoint/2010/main" val="9520469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3BEA-DF72-241A-9BD4-312952D09A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5D97B5-E4EE-740C-0560-2717444D82DD}"/>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92</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19EBA9A3-3FF0-A592-7B0F-20DD872566EC}"/>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7(a) Small &amp; SBA Express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7550FE57-1F46-0D9C-0B6F-4E5FA607E49C}"/>
              </a:ext>
            </a:extLst>
          </p:cNvPr>
          <p:cNvSpPr>
            <a:spLocks noGrp="1"/>
          </p:cNvSpPr>
          <p:nvPr>
            <p:ph idx="1"/>
          </p:nvPr>
        </p:nvSpPr>
        <p:spPr>
          <a:xfrm>
            <a:off x="613611" y="1046748"/>
            <a:ext cx="11102138" cy="5531863"/>
          </a:xfrm>
        </p:spPr>
        <p:txBody>
          <a:bodyPr>
            <a:normAutofit/>
          </a:bodyPr>
          <a:lstStyle/>
          <a:p>
            <a:pPr marL="0" indent="0">
              <a:buNone/>
            </a:pPr>
            <a:r>
              <a:rPr lang="en-US" b="1"/>
              <a:t>Ch. 2 (p. 147)</a:t>
            </a:r>
          </a:p>
          <a:p>
            <a:r>
              <a:rPr lang="en-US"/>
              <a:t>7(a) Small loans are term (non-revolving) 7(a) loans that are </a:t>
            </a:r>
            <a:r>
              <a:rPr lang="en-US" b="1" i="1"/>
              <a:t>$350,000 </a:t>
            </a:r>
            <a:r>
              <a:rPr lang="en-US"/>
              <a:t>or less</a:t>
            </a:r>
          </a:p>
          <a:p>
            <a:r>
              <a:rPr lang="en-US"/>
              <a:t>SBA Express loans are loans that are $500,000 or less and may only be made by a Lender with SBA Express Authority</a:t>
            </a:r>
          </a:p>
          <a:p>
            <a:pPr marL="0" indent="0">
              <a:buNone/>
            </a:pPr>
            <a:r>
              <a:rPr lang="en-US" b="1">
                <a:effectLst/>
                <a:latin typeface="Source Sans Pro" panose="020B0503030403020204" pitchFamily="34" charset="0"/>
                <a:ea typeface="Source Sans Pro" panose="020B0503030403020204" pitchFamily="34" charset="0"/>
              </a:rPr>
              <a:t>Ch. 2, Para. C.2. (p. 166)</a:t>
            </a:r>
          </a:p>
          <a:p>
            <a:r>
              <a:rPr lang="en-US">
                <a:effectLst/>
                <a:latin typeface="Source Sans Pro" panose="020B0503030403020204" pitchFamily="34" charset="0"/>
                <a:ea typeface="Source Sans Pro" panose="020B0503030403020204" pitchFamily="34" charset="0"/>
              </a:rPr>
              <a:t>If any requested increase to a 7(a) Small Loan or SBA Express loan results in the loan exceeding $350,000 for 7(a) Small or $500,000 for SBA Express, the Lender must follow the underwriting procedures for Standard 7(a) loans</a:t>
            </a:r>
          </a:p>
          <a:p>
            <a:endParaRPr lang="en-US"/>
          </a:p>
          <a:p>
            <a:endParaRPr lang="en-US"/>
          </a:p>
        </p:txBody>
      </p:sp>
    </p:spTree>
    <p:extLst>
      <p:ext uri="{BB962C8B-B14F-4D97-AF65-F5344CB8AC3E}">
        <p14:creationId xmlns:p14="http://schemas.microsoft.com/office/powerpoint/2010/main" val="1479326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827AE-9854-6A56-2ED4-B6925E38BDF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86F3A-DECD-4CDC-466D-D189B2D8837E}"/>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93</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B4191375-72B4-4F6C-1DA2-EDE5C68ADBB6}"/>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Underwriting 7(a) Small Loans – SBSS Score</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53E93A9C-0320-62C1-5389-A385ED10D16A}"/>
              </a:ext>
            </a:extLst>
          </p:cNvPr>
          <p:cNvSpPr>
            <a:spLocks noGrp="1"/>
          </p:cNvSpPr>
          <p:nvPr>
            <p:ph idx="1"/>
          </p:nvPr>
        </p:nvSpPr>
        <p:spPr>
          <a:xfrm>
            <a:off x="613611" y="1046748"/>
            <a:ext cx="11102138" cy="5531863"/>
          </a:xfrm>
        </p:spPr>
        <p:txBody>
          <a:bodyPr>
            <a:normAutofit/>
          </a:bodyPr>
          <a:lstStyle/>
          <a:p>
            <a:pPr marL="0" indent="0">
              <a:buNone/>
            </a:pPr>
            <a:r>
              <a:rPr lang="en-US" b="1">
                <a:effectLst/>
                <a:latin typeface="Source Sans Pro" panose="020B0503030403020204" pitchFamily="34" charset="0"/>
                <a:ea typeface="Source Sans Pro" panose="020B0503030403020204" pitchFamily="34" charset="0"/>
              </a:rPr>
              <a:t>Ch. 2, Para. </a:t>
            </a:r>
            <a:r>
              <a:rPr lang="en-US" b="1">
                <a:latin typeface="Source Sans Pro" panose="020B0503030403020204" pitchFamily="34" charset="0"/>
                <a:ea typeface="Source Sans Pro" panose="020B0503030403020204" pitchFamily="34" charset="0"/>
              </a:rPr>
              <a:t>C</a:t>
            </a:r>
            <a:r>
              <a:rPr lang="en-US" b="1">
                <a:effectLst/>
                <a:latin typeface="Source Sans Pro" panose="020B0503030403020204" pitchFamily="34" charset="0"/>
                <a:ea typeface="Source Sans Pro" panose="020B0503030403020204" pitchFamily="34" charset="0"/>
              </a:rPr>
              <a:t>.2.a.i.a) (p. 166)</a:t>
            </a:r>
          </a:p>
          <a:p>
            <a:r>
              <a:rPr lang="en-US">
                <a:effectLst/>
                <a:latin typeface="Source Sans Pro" panose="020B0503030403020204" pitchFamily="34" charset="0"/>
                <a:ea typeface="Source Sans Pro" panose="020B0503030403020204" pitchFamily="34" charset="0"/>
              </a:rPr>
              <a:t>Small Business Scoring Service</a:t>
            </a:r>
            <a:r>
              <a:rPr lang="en-US" baseline="30000">
                <a:effectLst/>
                <a:latin typeface="Source Sans Pro" panose="020B0503030403020204" pitchFamily="34" charset="0"/>
                <a:ea typeface="Source Sans Pro" panose="020B0503030403020204" pitchFamily="34" charset="0"/>
              </a:rPr>
              <a:t>SM </a:t>
            </a:r>
            <a:r>
              <a:rPr lang="en-US">
                <a:effectLst/>
                <a:latin typeface="Source Sans Pro" panose="020B0503030403020204" pitchFamily="34" charset="0"/>
                <a:ea typeface="Source Sans Pro" panose="020B0503030403020204" pitchFamily="34" charset="0"/>
              </a:rPr>
              <a:t>Score (SBSS Score): </a:t>
            </a:r>
          </a:p>
          <a:p>
            <a:pPr lvl="1"/>
            <a:r>
              <a:rPr lang="en-US" sz="2600">
                <a:latin typeface="Source Sans Pro" panose="020B0503030403020204" pitchFamily="34" charset="0"/>
                <a:ea typeface="Source Sans Pro" panose="020B0503030403020204" pitchFamily="34" charset="0"/>
              </a:rPr>
              <a:t>The minimum acceptable SBSS score is </a:t>
            </a:r>
            <a:r>
              <a:rPr lang="en-US" sz="2600" b="1">
                <a:latin typeface="Source Sans Pro" panose="020B0503030403020204" pitchFamily="34" charset="0"/>
                <a:ea typeface="Source Sans Pro" panose="020B0503030403020204" pitchFamily="34" charset="0"/>
              </a:rPr>
              <a:t>165</a:t>
            </a:r>
          </a:p>
          <a:p>
            <a:pPr lvl="1"/>
            <a:r>
              <a:rPr lang="en-US" sz="2600">
                <a:latin typeface="Source Sans Pro" panose="020B0503030403020204" pitchFamily="34" charset="0"/>
                <a:ea typeface="Source Sans Pro" panose="020B0503030403020204" pitchFamily="34" charset="0"/>
              </a:rPr>
              <a:t>Regardless of the SBSS score, the Applicant business is ineligible if the Applicant business has an existing 7(a) or 504 loan that is not current at the time of issuance of the new 7(a) SBA loan number</a:t>
            </a:r>
          </a:p>
          <a:p>
            <a:pPr lvl="1"/>
            <a:r>
              <a:rPr lang="en-US" sz="2600">
                <a:latin typeface="Source Sans Pro" panose="020B0503030403020204" pitchFamily="34" charset="0"/>
                <a:ea typeface="Source Sans Pro" panose="020B0503030403020204" pitchFamily="34" charset="0"/>
              </a:rPr>
              <a:t>“Current” means that a required payment has not remained unpaid for more than 29 days</a:t>
            </a:r>
          </a:p>
        </p:txBody>
      </p:sp>
    </p:spTree>
    <p:extLst>
      <p:ext uri="{BB962C8B-B14F-4D97-AF65-F5344CB8AC3E}">
        <p14:creationId xmlns:p14="http://schemas.microsoft.com/office/powerpoint/2010/main" val="4126923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36D6-7E67-5241-C81E-EA30A227AC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34EBCA-078C-DF31-08E1-6669BB0A36F3}"/>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94</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EF5831C3-4190-EFA4-B046-0E9157AC3F06}"/>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Underwriting 7(a) Small Loans – SBSS Score #2</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D2369F7C-53FC-4AF6-BC64-B16E7553A483}"/>
              </a:ext>
            </a:extLst>
          </p:cNvPr>
          <p:cNvSpPr>
            <a:spLocks noGrp="1"/>
          </p:cNvSpPr>
          <p:nvPr>
            <p:ph idx="1"/>
          </p:nvPr>
        </p:nvSpPr>
        <p:spPr>
          <a:xfrm>
            <a:off x="613611" y="1046748"/>
            <a:ext cx="11102138" cy="5531863"/>
          </a:xfrm>
        </p:spPr>
        <p:txBody>
          <a:bodyPr>
            <a:normAutofit lnSpcReduction="10000"/>
          </a:bodyPr>
          <a:lstStyle/>
          <a:p>
            <a:pPr marL="0" indent="0">
              <a:buNone/>
            </a:pPr>
            <a:r>
              <a:rPr lang="en-US" b="1">
                <a:effectLst/>
                <a:latin typeface="Source Sans Pro" panose="020B0503030403020204" pitchFamily="34" charset="0"/>
                <a:ea typeface="Source Sans Pro" panose="020B0503030403020204" pitchFamily="34" charset="0"/>
              </a:rPr>
              <a:t>Ch. 2, Para. </a:t>
            </a:r>
            <a:r>
              <a:rPr lang="en-US" b="1">
                <a:latin typeface="Source Sans Pro" panose="020B0503030403020204" pitchFamily="34" charset="0"/>
                <a:ea typeface="Source Sans Pro" panose="020B0503030403020204" pitchFamily="34" charset="0"/>
              </a:rPr>
              <a:t>C</a:t>
            </a:r>
            <a:r>
              <a:rPr lang="en-US" b="1">
                <a:effectLst/>
                <a:latin typeface="Source Sans Pro" panose="020B0503030403020204" pitchFamily="34" charset="0"/>
                <a:ea typeface="Source Sans Pro" panose="020B0503030403020204" pitchFamily="34" charset="0"/>
              </a:rPr>
              <a:t>.2.a.i.c) (p. 167)</a:t>
            </a:r>
          </a:p>
          <a:p>
            <a:r>
              <a:rPr lang="en-US">
                <a:effectLst/>
                <a:latin typeface="Source Sans Pro" panose="020B0503030403020204" pitchFamily="34" charset="0"/>
                <a:ea typeface="Source Sans Pro" panose="020B0503030403020204" pitchFamily="34" charset="0"/>
              </a:rPr>
              <a:t>An acceptable SBSS credit score satisfies the requirement to consider the following: </a:t>
            </a:r>
          </a:p>
          <a:p>
            <a:pPr lvl="1"/>
            <a:r>
              <a:rPr lang="en-US" sz="2600">
                <a:effectLst/>
                <a:latin typeface="Source Sans Pro" panose="020B0503030403020204" pitchFamily="34" charset="0"/>
                <a:ea typeface="Source Sans Pro" panose="020B0503030403020204" pitchFamily="34" charset="0"/>
              </a:rPr>
              <a:t>The credit history of the Applicant (and the Operating Company if applicable), its Associates, and guarantors, including historical performance as well as the potential for long term success;</a:t>
            </a:r>
          </a:p>
          <a:p>
            <a:pPr lvl="1"/>
            <a:r>
              <a:rPr lang="en-US" sz="2600">
                <a:effectLst/>
                <a:latin typeface="Source Sans Pro" panose="020B0503030403020204" pitchFamily="34" charset="0"/>
                <a:ea typeface="Source Sans Pro" panose="020B0503030403020204" pitchFamily="34" charset="0"/>
              </a:rPr>
              <a:t>The strength of the business; </a:t>
            </a:r>
          </a:p>
          <a:p>
            <a:pPr lvl="1"/>
            <a:r>
              <a:rPr lang="en-US" sz="2600">
                <a:effectLst/>
                <a:latin typeface="Source Sans Pro" panose="020B0503030403020204" pitchFamily="34" charset="0"/>
                <a:ea typeface="Source Sans Pro" panose="020B0503030403020204" pitchFamily="34" charset="0"/>
              </a:rPr>
              <a:t>Past earnings, projected cash flow, and future prospects; and </a:t>
            </a:r>
          </a:p>
          <a:p>
            <a:pPr lvl="1"/>
            <a:r>
              <a:rPr lang="en-US" sz="2600">
                <a:effectLst/>
                <a:latin typeface="Source Sans Pro" panose="020B0503030403020204" pitchFamily="34" charset="0"/>
                <a:ea typeface="Source Sans Pro" panose="020B0503030403020204" pitchFamily="34" charset="0"/>
              </a:rPr>
              <a:t>Subject to the additional analysis required below, the Applicant’s ability to repay the loan with earnings from the business</a:t>
            </a:r>
          </a:p>
          <a:p>
            <a:pPr marL="0" indent="0">
              <a:buNone/>
            </a:pPr>
            <a:r>
              <a:rPr lang="pt-BR" b="1">
                <a:effectLst/>
                <a:latin typeface="Source Sans Pro" panose="020B0503030403020204" pitchFamily="34" charset="0"/>
                <a:ea typeface="Source Sans Pro" panose="020B0503030403020204" pitchFamily="34" charset="0"/>
              </a:rPr>
              <a:t>Ch. 2, Para. C.2.a.i.d) (p. 167)</a:t>
            </a:r>
          </a:p>
          <a:p>
            <a:r>
              <a:rPr lang="en-US">
                <a:effectLst/>
                <a:latin typeface="Source Sans Pro" panose="020B0503030403020204" pitchFamily="34" charset="0"/>
                <a:ea typeface="Source Sans Pro" panose="020B0503030403020204" pitchFamily="34" charset="0"/>
              </a:rPr>
              <a:t>If the Applicant does not receive an acceptable SBSS credit score, the loan must be processed following the procedures for Standard 7(a) Loans</a:t>
            </a:r>
            <a:endParaRPr lang="pt-BR">
              <a:effectLst/>
              <a:latin typeface="Source Sans Pro" panose="020B0503030403020204" pitchFamily="34" charset="0"/>
              <a:ea typeface="Source Sans Pro" panose="020B0503030403020204" pitchFamily="34" charset="0"/>
            </a:endParaRPr>
          </a:p>
          <a:p>
            <a:pPr marL="0" indent="0">
              <a:buNone/>
            </a:pPr>
            <a:endParaRPr lang="en-US" sz="3000">
              <a:effectLst/>
              <a:latin typeface="Source Sans Pro" panose="020B0503030403020204" pitchFamily="34" charset="0"/>
              <a:ea typeface="Source Sans Pro" panose="020B0503030403020204" pitchFamily="34" charset="0"/>
            </a:endParaRPr>
          </a:p>
          <a:p>
            <a:pPr lvl="1"/>
            <a:endParaRPr lang="en-US">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65201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EC81-2440-CF99-8A9F-566B77E487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7C47D9-5CC8-A017-2D27-CEC3CE31E806}"/>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US" sz="1200" spc="-10" smtClean="0">
                <a:latin typeface="Source Sans Pro" panose="020B0503030403020204" pitchFamily="34" charset="0"/>
                <a:ea typeface="Source Sans Pro" panose="020B0503030403020204" pitchFamily="34" charset="0"/>
              </a:rPr>
              <a:pPr marL="38100">
                <a:spcBef>
                  <a:spcPts val="85"/>
                </a:spcBef>
              </a:pPr>
              <a:t>95</a:t>
            </a:fld>
            <a:endParaRPr lang="en-US" sz="1200" spc="-1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7D897098-B07A-A4EB-3C1D-CD4C0A889610}"/>
              </a:ext>
            </a:extLst>
          </p:cNvPr>
          <p:cNvSpPr>
            <a:spLocks noGrp="1"/>
          </p:cNvSpPr>
          <p:nvPr>
            <p:ph type="title"/>
          </p:nvPr>
        </p:nvSpPr>
        <p:spPr>
          <a:xfrm>
            <a:off x="314826" y="298576"/>
            <a:ext cx="11562347" cy="748172"/>
          </a:xfrm>
        </p:spPr>
        <p:txBody>
          <a:bodyPr>
            <a:noAutofit/>
          </a:bodyPr>
          <a:lstStyle/>
          <a:p>
            <a:r>
              <a:rPr lang="en-US" spc="0">
                <a:latin typeface="Source Sans Pro" panose="020B0503030403020204" pitchFamily="34" charset="0"/>
                <a:ea typeface="Source Sans Pro" panose="020B0503030403020204" pitchFamily="34" charset="0"/>
              </a:rPr>
              <a:t>Underwriting 7(a) Small Loans – Lender’s Credit Memo</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8E0749CD-C969-D61A-B2C8-16ED58CDBC58}"/>
              </a:ext>
            </a:extLst>
          </p:cNvPr>
          <p:cNvSpPr>
            <a:spLocks noGrp="1"/>
          </p:cNvSpPr>
          <p:nvPr>
            <p:ph idx="1"/>
          </p:nvPr>
        </p:nvSpPr>
        <p:spPr>
          <a:xfrm>
            <a:off x="613611" y="1046748"/>
            <a:ext cx="11102138" cy="5531863"/>
          </a:xfrm>
        </p:spPr>
        <p:txBody>
          <a:bodyPr>
            <a:normAutofit/>
          </a:bodyPr>
          <a:lstStyle/>
          <a:p>
            <a:pPr marL="0" indent="0">
              <a:buNone/>
            </a:pPr>
            <a:r>
              <a:rPr lang="en-US" b="1">
                <a:effectLst/>
                <a:latin typeface="Source Sans Pro" panose="020B0503030403020204" pitchFamily="34" charset="0"/>
                <a:ea typeface="Source Sans Pro" panose="020B0503030403020204" pitchFamily="34" charset="0"/>
              </a:rPr>
              <a:t>Ch. 2, Para. </a:t>
            </a:r>
            <a:r>
              <a:rPr lang="en-US" b="1">
                <a:latin typeface="Source Sans Pro" panose="020B0503030403020204" pitchFamily="34" charset="0"/>
                <a:ea typeface="Source Sans Pro" panose="020B0503030403020204" pitchFamily="34" charset="0"/>
              </a:rPr>
              <a:t>C</a:t>
            </a:r>
            <a:r>
              <a:rPr lang="en-US" b="1">
                <a:effectLst/>
                <a:latin typeface="Source Sans Pro" panose="020B0503030403020204" pitchFamily="34" charset="0"/>
                <a:ea typeface="Source Sans Pro" panose="020B0503030403020204" pitchFamily="34" charset="0"/>
              </a:rPr>
              <a:t>.2.a.i.e) (p. 167)</a:t>
            </a:r>
          </a:p>
          <a:p>
            <a:r>
              <a:rPr lang="en-US" sz="2600">
                <a:effectLst/>
                <a:latin typeface="Source Sans Pro" panose="020B0503030403020204" pitchFamily="34" charset="0"/>
                <a:ea typeface="Source Sans Pro" panose="020B0503030403020204" pitchFamily="34" charset="0"/>
              </a:rPr>
              <a:t>The Lender’s credit memo must demonstrate reasonable assurance of repayment and must include the following: </a:t>
            </a:r>
          </a:p>
          <a:p>
            <a:pPr lvl="1"/>
            <a:r>
              <a:rPr lang="en-US">
                <a:effectLst/>
                <a:latin typeface="Source Sans Pro" panose="020B0503030403020204" pitchFamily="34" charset="0"/>
                <a:ea typeface="Source Sans Pro" panose="020B0503030403020204" pitchFamily="34" charset="0"/>
              </a:rPr>
              <a:t>A brief description and history of the business;</a:t>
            </a:r>
          </a:p>
          <a:p>
            <a:pPr lvl="1"/>
            <a:r>
              <a:rPr lang="en-US">
                <a:effectLst/>
                <a:latin typeface="Source Sans Pro" panose="020B0503030403020204" pitchFamily="34" charset="0"/>
                <a:ea typeface="Source Sans Pro" panose="020B0503030403020204" pitchFamily="34" charset="0"/>
              </a:rPr>
              <a:t>For loans greater than $50,000, when 50 percent or more of the loan proceeds will be used for working capital, Lender must explain in its credit memo why this level of working capital is necessary and appropriate for the subject business;</a:t>
            </a:r>
          </a:p>
          <a:p>
            <a:pPr lvl="1"/>
            <a:r>
              <a:rPr lang="en-US">
                <a:effectLst/>
                <a:latin typeface="Source Sans Pro" panose="020B0503030403020204" pitchFamily="34" charset="0"/>
                <a:ea typeface="Source Sans Pro" panose="020B0503030403020204" pitchFamily="34" charset="0"/>
              </a:rPr>
              <a:t>A brief description of the management team of the company; </a:t>
            </a:r>
          </a:p>
          <a:p>
            <a:pPr lvl="1"/>
            <a:r>
              <a:rPr lang="en-US">
                <a:effectLst/>
                <a:latin typeface="Source Sans Pro" panose="020B0503030403020204" pitchFamily="34" charset="0"/>
                <a:ea typeface="Source Sans Pro" panose="020B0503030403020204" pitchFamily="34" charset="0"/>
              </a:rPr>
              <a:t>Owner/Guarantor analysis, including obtaining personal financial statements, consistent with Lender’s policies for their similarly-sized non SBA-guaranteed commercial loans</a:t>
            </a:r>
          </a:p>
          <a:p>
            <a:pPr lvl="1"/>
            <a:r>
              <a:rPr lang="en-US">
                <a:effectLst/>
                <a:latin typeface="Source Sans Pro" panose="020B0503030403020204" pitchFamily="34" charset="0"/>
                <a:ea typeface="Source Sans Pro" panose="020B0503030403020204" pitchFamily="34" charset="0"/>
              </a:rPr>
              <a:t>The reason(s) why credit is not available </a:t>
            </a:r>
          </a:p>
          <a:p>
            <a:pPr lvl="1"/>
            <a:r>
              <a:rPr lang="en-US">
                <a:latin typeface="Source Sans Pro" panose="020B0503030403020204" pitchFamily="34" charset="0"/>
                <a:ea typeface="Source Sans Pro" panose="020B0503030403020204" pitchFamily="34" charset="0"/>
              </a:rPr>
              <a:t>Insurance</a:t>
            </a:r>
          </a:p>
          <a:p>
            <a:pPr lvl="1"/>
            <a:r>
              <a:rPr lang="en-US">
                <a:effectLst/>
                <a:latin typeface="Source Sans Pro" panose="020B0503030403020204" pitchFamily="34" charset="0"/>
                <a:ea typeface="Source Sans Pro" panose="020B0503030403020204" pitchFamily="34" charset="0"/>
              </a:rPr>
              <a:t>Other specifics relating to the loan as applicable</a:t>
            </a:r>
          </a:p>
          <a:p>
            <a:pPr lvl="1"/>
            <a:endParaRPr lang="en-US">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191101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6CC3-9B83-1696-F22C-6370318627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1C4B15-B6A4-406C-75FC-13BDBC0AB0A3}"/>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96</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0A440698-66FE-85FE-2CB4-9E9653AC46BD}"/>
              </a:ext>
            </a:extLst>
          </p:cNvPr>
          <p:cNvSpPr>
            <a:spLocks noGrp="1"/>
          </p:cNvSpPr>
          <p:nvPr>
            <p:ph type="title"/>
          </p:nvPr>
        </p:nvSpPr>
        <p:spPr>
          <a:xfrm>
            <a:off x="314826" y="348727"/>
            <a:ext cx="11562347" cy="517547"/>
          </a:xfrm>
        </p:spPr>
        <p:txBody>
          <a:bodyPr>
            <a:noAutofit/>
          </a:bodyPr>
          <a:lstStyle/>
          <a:p>
            <a:r>
              <a:rPr lang="en-US" spc="0">
                <a:latin typeface="Source Sans Pro" panose="020B0503030403020204" pitchFamily="34" charset="0"/>
                <a:ea typeface="Source Sans Pro" panose="020B0503030403020204" pitchFamily="34" charset="0"/>
              </a:rPr>
              <a:t>Equity Requirements – 7(a) Small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CCBC33D-95FD-BE7D-8EC8-79A53E5F3372}"/>
              </a:ext>
            </a:extLst>
          </p:cNvPr>
          <p:cNvSpPr>
            <a:spLocks noGrp="1"/>
          </p:cNvSpPr>
          <p:nvPr>
            <p:ph idx="1"/>
          </p:nvPr>
        </p:nvSpPr>
        <p:spPr>
          <a:xfrm>
            <a:off x="613611" y="974558"/>
            <a:ext cx="11102138" cy="5604054"/>
          </a:xfrm>
        </p:spPr>
        <p:txBody>
          <a:bodyPr>
            <a:normAutofit/>
          </a:bodyPr>
          <a:lstStyle/>
          <a:p>
            <a:pPr marL="0" indent="0">
              <a:buNone/>
            </a:pPr>
            <a:r>
              <a:rPr lang="en-US" b="1">
                <a:latin typeface="Source Sans Pro" panose="020B0503030403020204" pitchFamily="34" charset="0"/>
                <a:ea typeface="Source Sans Pro" panose="020B0503030403020204" pitchFamily="34" charset="0"/>
              </a:rPr>
              <a:t>Ch. 2, Para C.2.a.ii (p. 168)</a:t>
            </a:r>
          </a:p>
          <a:p>
            <a:r>
              <a:rPr lang="en-US">
                <a:latin typeface="Source Sans Pro" panose="020B0503030403020204" pitchFamily="34" charset="0"/>
                <a:ea typeface="Source Sans Pro" panose="020B0503030403020204" pitchFamily="34" charset="0"/>
              </a:rPr>
              <a:t>The Lender must include in its credit analysis a detailed discussion of the required equity and its adequacy</a:t>
            </a:r>
          </a:p>
          <a:p>
            <a:r>
              <a:rPr lang="en-US">
                <a:latin typeface="Source Sans Pro" panose="020B0503030403020204" pitchFamily="34" charset="0"/>
                <a:ea typeface="Source Sans Pro" panose="020B0503030403020204" pitchFamily="34" charset="0"/>
              </a:rPr>
              <a:t>Minimum equity injection requirements for certain Applicants and loans: </a:t>
            </a:r>
          </a:p>
          <a:p>
            <a:pPr lvl="1"/>
            <a:r>
              <a:rPr lang="en-US" sz="2600" b="1">
                <a:latin typeface="Source Sans Pro" panose="020B0503030403020204" pitchFamily="34" charset="0"/>
                <a:ea typeface="Source Sans Pro" panose="020B0503030403020204" pitchFamily="34" charset="0"/>
              </a:rPr>
              <a:t>Start-up Businesses: </a:t>
            </a:r>
            <a:r>
              <a:rPr lang="en-US" sz="2600">
                <a:latin typeface="Source Sans Pro" panose="020B0503030403020204" pitchFamily="34" charset="0"/>
                <a:ea typeface="Source Sans Pro" panose="020B0503030403020204" pitchFamily="34" charset="0"/>
              </a:rPr>
              <a:t>For equity injection requirements, SBA considers a business to be a “start-up” if it has been in operation (generating revenue) for 1 year or less</a:t>
            </a:r>
          </a:p>
          <a:p>
            <a:pPr lvl="2"/>
            <a:r>
              <a:rPr lang="en-US" sz="2600">
                <a:latin typeface="Source Sans Pro" panose="020B0503030403020204" pitchFamily="34" charset="0"/>
                <a:ea typeface="Source Sans Pro" panose="020B0503030403020204" pitchFamily="34" charset="0"/>
              </a:rPr>
              <a:t>All 7(a) loans made to a Start-Up Business require a 10% equity injection based on the total project costs</a:t>
            </a: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739626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65D2-389A-F637-A68B-DF54346253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D3640D-48ED-E0FA-5965-788D78D508D8}"/>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97</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984E2F56-3AE4-BF5A-16D4-750ECC6E388A}"/>
              </a:ext>
            </a:extLst>
          </p:cNvPr>
          <p:cNvSpPr>
            <a:spLocks noGrp="1"/>
          </p:cNvSpPr>
          <p:nvPr>
            <p:ph type="title"/>
          </p:nvPr>
        </p:nvSpPr>
        <p:spPr>
          <a:xfrm>
            <a:off x="314826" y="348727"/>
            <a:ext cx="11562347" cy="1027253"/>
          </a:xfrm>
        </p:spPr>
        <p:txBody>
          <a:bodyPr>
            <a:noAutofit/>
          </a:bodyPr>
          <a:lstStyle/>
          <a:p>
            <a:r>
              <a:rPr lang="en-US" spc="0">
                <a:latin typeface="Source Sans Pro" panose="020B0503030403020204" pitchFamily="34" charset="0"/>
                <a:ea typeface="Source Sans Pro" panose="020B0503030403020204" pitchFamily="34" charset="0"/>
              </a:rPr>
              <a:t>Equity Requirements – Changes of Ownership </a:t>
            </a:r>
            <a:br>
              <a:rPr lang="en-US" spc="0">
                <a:latin typeface="Source Sans Pro" panose="020B0503030403020204" pitchFamily="34" charset="0"/>
                <a:ea typeface="Source Sans Pro" panose="020B0503030403020204" pitchFamily="34" charset="0"/>
              </a:rPr>
            </a:br>
            <a:r>
              <a:rPr lang="en-US" spc="0">
                <a:latin typeface="Source Sans Pro" panose="020B0503030403020204" pitchFamily="34" charset="0"/>
                <a:ea typeface="Source Sans Pro" panose="020B0503030403020204" pitchFamily="34" charset="0"/>
              </a:rPr>
              <a:t>for 7(a) Small Loans</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DCC87CE4-F6A3-080C-B955-3FDB742073A0}"/>
              </a:ext>
            </a:extLst>
          </p:cNvPr>
          <p:cNvSpPr>
            <a:spLocks noGrp="1"/>
          </p:cNvSpPr>
          <p:nvPr>
            <p:ph idx="1"/>
          </p:nvPr>
        </p:nvSpPr>
        <p:spPr>
          <a:xfrm>
            <a:off x="613611" y="1395166"/>
            <a:ext cx="11102138" cy="5183445"/>
          </a:xfrm>
        </p:spPr>
        <p:txBody>
          <a:bodyPr>
            <a:normAutofit/>
          </a:bodyPr>
          <a:lstStyle/>
          <a:p>
            <a:pPr marL="0" indent="0">
              <a:buNone/>
            </a:pPr>
            <a:r>
              <a:rPr lang="en-US" b="1">
                <a:latin typeface="Source Sans Pro" panose="020B0503030403020204" pitchFamily="34" charset="0"/>
                <a:ea typeface="Source Sans Pro" panose="020B0503030403020204" pitchFamily="34" charset="0"/>
              </a:rPr>
              <a:t>Ch. 2, Para C.2.a.ii.ii) (p. 169) </a:t>
            </a:r>
            <a:r>
              <a:rPr lang="en-US">
                <a:latin typeface="Source Sans Pro" panose="020B0503030403020204" pitchFamily="34" charset="0"/>
                <a:ea typeface="Source Sans Pro" panose="020B0503030403020204" pitchFamily="34" charset="0"/>
              </a:rPr>
              <a:t>- Same as Standard 7(a)</a:t>
            </a:r>
          </a:p>
          <a:p>
            <a:r>
              <a:rPr lang="en-US" b="1">
                <a:latin typeface="Source Sans Pro" panose="020B0503030403020204" pitchFamily="34" charset="0"/>
                <a:ea typeface="Source Sans Pro" panose="020B0503030403020204" pitchFamily="34" charset="0"/>
              </a:rPr>
              <a:t>ESOPs: </a:t>
            </a:r>
            <a:r>
              <a:rPr lang="en-US">
                <a:latin typeface="Source Sans Pro" panose="020B0503030403020204" pitchFamily="34" charset="0"/>
                <a:ea typeface="Source Sans Pro" panose="020B0503030403020204" pitchFamily="34" charset="0"/>
              </a:rPr>
              <a:t>Loans to ESOPs for the purpose of purchasing a controlling interest (at least 51 percent) in the employer small business are not subject to the SBA requirement for equity injection</a:t>
            </a:r>
          </a:p>
          <a:p>
            <a:r>
              <a:rPr lang="en-US" b="1">
                <a:latin typeface="Source Sans Pro" panose="020B0503030403020204" pitchFamily="34" charset="0"/>
                <a:ea typeface="Source Sans Pro" panose="020B0503030403020204" pitchFamily="34" charset="0"/>
              </a:rPr>
              <a:t>Complete changes of ownership: </a:t>
            </a:r>
            <a:r>
              <a:rPr lang="en-US">
                <a:latin typeface="Source Sans Pro" panose="020B0503030403020204" pitchFamily="34" charset="0"/>
                <a:ea typeface="Source Sans Pro" panose="020B0503030403020204" pitchFamily="34" charset="0"/>
              </a:rPr>
              <a:t>Same as Standard 7(a)</a:t>
            </a:r>
          </a:p>
          <a:p>
            <a:pPr lvl="1"/>
            <a:r>
              <a:rPr lang="en-US" sz="2600">
                <a:effectLst/>
                <a:latin typeface="Source Sans Pro" panose="020B0503030403020204" pitchFamily="34" charset="0"/>
                <a:ea typeface="Source Sans Pro" panose="020B0503030403020204" pitchFamily="34" charset="0"/>
              </a:rPr>
              <a:t>At a minimum, SBA requires an equity injection of at least 10 percent of the total project costs, (all costs required to complete the change of ownership, regardless of the source of funds, except for lines of credit and 504 loans)</a:t>
            </a:r>
          </a:p>
          <a:p>
            <a:pPr lvl="1"/>
            <a:r>
              <a:rPr lang="en-US" sz="2600">
                <a:effectLst/>
                <a:latin typeface="Source Sans Pro" panose="020B0503030403020204" pitchFamily="34" charset="0"/>
                <a:ea typeface="Source Sans Pro" panose="020B0503030403020204" pitchFamily="34" charset="0"/>
              </a:rPr>
              <a:t>Seller debt may not be considered as part of the equity injection unless it is on full standby for the life of the SBA loan and it does not exceed half of the SBA-required equity injection</a:t>
            </a: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15412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32B6-C76E-09FD-B36D-8E234C11F4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FF690F-EA56-8EC6-27CC-834444A79742}"/>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98</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C517F6B4-76F0-557F-4B25-117315077036}"/>
              </a:ext>
            </a:extLst>
          </p:cNvPr>
          <p:cNvSpPr>
            <a:spLocks noGrp="1"/>
          </p:cNvSpPr>
          <p:nvPr>
            <p:ph type="title"/>
          </p:nvPr>
        </p:nvSpPr>
        <p:spPr>
          <a:xfrm>
            <a:off x="314826" y="348727"/>
            <a:ext cx="11562347" cy="593953"/>
          </a:xfrm>
        </p:spPr>
        <p:txBody>
          <a:bodyPr>
            <a:noAutofit/>
          </a:bodyPr>
          <a:lstStyle/>
          <a:p>
            <a:r>
              <a:rPr lang="en-US" spc="0">
                <a:latin typeface="Source Sans Pro" panose="020B0503030403020204" pitchFamily="34" charset="0"/>
                <a:ea typeface="Source Sans Pro" panose="020B0503030403020204" pitchFamily="34" charset="0"/>
              </a:rPr>
              <a:t>Equity Requirements – Complete Change of Ownership</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EDC9D632-84DA-3029-2BCA-36A5795D30E1}"/>
              </a:ext>
            </a:extLst>
          </p:cNvPr>
          <p:cNvSpPr>
            <a:spLocks noGrp="1"/>
          </p:cNvSpPr>
          <p:nvPr>
            <p:ph idx="1"/>
          </p:nvPr>
        </p:nvSpPr>
        <p:spPr>
          <a:xfrm>
            <a:off x="613611" y="1008668"/>
            <a:ext cx="11102138" cy="5569943"/>
          </a:xfrm>
        </p:spPr>
        <p:txBody>
          <a:bodyPr>
            <a:normAutofit/>
          </a:bodyPr>
          <a:lstStyle/>
          <a:p>
            <a:pPr marL="0" indent="0">
              <a:buNone/>
            </a:pPr>
            <a:r>
              <a:rPr lang="en-US" b="1">
                <a:latin typeface="Source Sans Pro" panose="020B0503030403020204" pitchFamily="34" charset="0"/>
                <a:ea typeface="Source Sans Pro" panose="020B0503030403020204" pitchFamily="34" charset="0"/>
              </a:rPr>
              <a:t>Ch. 2, Para C.2.a.ii.ii) (p. 169)</a:t>
            </a:r>
          </a:p>
          <a:p>
            <a:r>
              <a:rPr lang="en-US" b="1"/>
              <a:t>Complete Change of Ownership: </a:t>
            </a:r>
            <a:r>
              <a:rPr lang="en-US"/>
              <a:t>Same as Standard 7(a)</a:t>
            </a:r>
          </a:p>
          <a:p>
            <a:pPr lvl="1"/>
            <a:r>
              <a:rPr lang="en-US" sz="2600" b="1"/>
              <a:t>Business Expansion:</a:t>
            </a:r>
          </a:p>
          <a:p>
            <a:pPr lvl="1"/>
            <a:r>
              <a:rPr lang="en-US" sz="2600">
                <a:effectLst/>
                <a:latin typeface="Source Sans Pro" panose="020B0503030403020204" pitchFamily="34" charset="0"/>
                <a:ea typeface="Source Sans Pro" panose="020B0503030403020204" pitchFamily="34" charset="0"/>
              </a:rPr>
              <a:t>When an existing business starts or acquires a business that is in the same </a:t>
            </a:r>
            <a:r>
              <a:rPr lang="en-US" sz="2600" b="1">
                <a:effectLst/>
                <a:latin typeface="Source Sans Pro" panose="020B0503030403020204" pitchFamily="34" charset="0"/>
                <a:ea typeface="Source Sans Pro" panose="020B0503030403020204" pitchFamily="34" charset="0"/>
              </a:rPr>
              <a:t>6 digit </a:t>
            </a:r>
            <a:r>
              <a:rPr lang="en-US" sz="2600">
                <a:effectLst/>
                <a:latin typeface="Source Sans Pro" panose="020B0503030403020204" pitchFamily="34" charset="0"/>
                <a:ea typeface="Source Sans Pro" panose="020B0503030403020204" pitchFamily="34" charset="0"/>
              </a:rPr>
              <a:t>NAICS code with identical ownership and in the same geographic area as the acquiring entity and they are Co-Borrowers, SBA considers this to be a business expansion, and SBA will not require a minimum equity injection</a:t>
            </a:r>
          </a:p>
          <a:p>
            <a:pPr lvl="1"/>
            <a:r>
              <a:rPr lang="en-US" sz="2600">
                <a:effectLst/>
                <a:latin typeface="Source Sans Pro" panose="020B0503030403020204" pitchFamily="34" charset="0"/>
                <a:ea typeface="Source Sans Pro" panose="020B0503030403020204" pitchFamily="34" charset="0"/>
              </a:rPr>
              <a:t>“Same geographic area” means the acquiring entity is located within a reasonable distance of the subject business, allowing management to exercise similar daily control over both locations</a:t>
            </a:r>
            <a:endParaRPr lang="en-US" sz="2600" b="1">
              <a:latin typeface="Source Sans Pro" panose="020B0503030403020204" pitchFamily="34" charset="0"/>
              <a:ea typeface="Source Sans Pro" panose="020B0503030403020204" pitchFamily="34" charset="0"/>
            </a:endParaRP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18017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45A0C-1ABB-4B7A-EE67-4C086FABA0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AC4F5-BFFD-9006-4C82-407E2D8D3050}"/>
              </a:ext>
            </a:extLst>
          </p:cNvPr>
          <p:cNvSpPr>
            <a:spLocks noGrp="1"/>
          </p:cNvSpPr>
          <p:nvPr>
            <p:ph type="sldNum" sz="quarter" idx="7"/>
          </p:nvPr>
        </p:nvSpPr>
        <p:spPr>
          <a:xfrm>
            <a:off x="9062013" y="6194300"/>
            <a:ext cx="2743200" cy="365125"/>
          </a:xfrm>
          <a:prstGeom prst="rect">
            <a:avLst/>
          </a:prstGeom>
        </p:spPr>
        <p:txBody>
          <a:bodyPr vert="horz" lIns="0" tIns="0" rIns="0" bIns="0" rtlCol="0" anchor="ctr"/>
          <a:lstStyle>
            <a:defPPr>
              <a:defRPr lang="en-US"/>
            </a:defPPr>
            <a:lvl1pPr marL="0" algn="r" defTabSz="914400" rtl="0" eaLnBrk="1" latinLnBrk="0" hangingPunct="1">
              <a:defRPr sz="900" b="0" i="0" kern="1200">
                <a:solidFill>
                  <a:srgbClr val="8A8A8D"/>
                </a:solidFill>
                <a:latin typeface="Calibri"/>
                <a:ea typeface="Source Sans Pro"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r"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US" sz="1200" b="0" i="0" u="none" strike="noStrike" kern="1200" cap="none" spc="-10" normalizeH="0" baseline="0" noProof="0" smtClean="0">
                <a:ln>
                  <a:noFill/>
                </a:ln>
                <a:solidFill>
                  <a:srgbClr val="8A8A8D"/>
                </a:solidFill>
                <a:effectLst/>
                <a:uLnTx/>
                <a:uFillTx/>
                <a:latin typeface="Source Sans Pro" panose="020B0503030403020204" pitchFamily="34" charset="0"/>
                <a:ea typeface="Source Sans Pro" panose="020B0503030403020204" pitchFamily="34" charset="0"/>
                <a:cs typeface="Calibri"/>
              </a:rPr>
              <a:pPr marL="38100" marR="0" lvl="0" indent="0" algn="r" defTabSz="914400" rtl="0" eaLnBrk="1" fontAlgn="auto" latinLnBrk="0" hangingPunct="1">
                <a:lnSpc>
                  <a:spcPct val="100000"/>
                </a:lnSpc>
                <a:spcBef>
                  <a:spcPts val="85"/>
                </a:spcBef>
                <a:spcAft>
                  <a:spcPts val="0"/>
                </a:spcAft>
                <a:buClrTx/>
                <a:buSzTx/>
                <a:buFontTx/>
                <a:buNone/>
                <a:tabLst/>
                <a:defRPr/>
              </a:pPr>
              <a:t>99</a:t>
            </a:fld>
            <a:endParaRPr kumimoji="0" lang="en-US" sz="1200" b="0" i="0" u="none" strike="noStrike" kern="1200" cap="none" spc="-10" normalizeH="0" baseline="0" noProof="0">
              <a:ln>
                <a:noFill/>
              </a:ln>
              <a:solidFill>
                <a:srgbClr val="8A8A8D"/>
              </a:solidFill>
              <a:effectLst/>
              <a:uLnTx/>
              <a:uFillTx/>
              <a:latin typeface="Source Sans Pro" panose="020B0503030403020204" pitchFamily="34" charset="0"/>
              <a:ea typeface="Source Sans Pro" panose="020B0503030403020204" pitchFamily="34" charset="0"/>
              <a:cs typeface="Calibri"/>
            </a:endParaRPr>
          </a:p>
        </p:txBody>
      </p:sp>
      <p:sp>
        <p:nvSpPr>
          <p:cNvPr id="2" name="Title 1">
            <a:extLst>
              <a:ext uri="{FF2B5EF4-FFF2-40B4-BE49-F238E27FC236}">
                <a16:creationId xmlns:a16="http://schemas.microsoft.com/office/drawing/2014/main" id="{BA3543DD-BAB0-1636-2B47-63F6B7FFAD51}"/>
              </a:ext>
            </a:extLst>
          </p:cNvPr>
          <p:cNvSpPr>
            <a:spLocks noGrp="1"/>
          </p:cNvSpPr>
          <p:nvPr>
            <p:ph type="title"/>
          </p:nvPr>
        </p:nvSpPr>
        <p:spPr>
          <a:xfrm>
            <a:off x="314826" y="348727"/>
            <a:ext cx="11562347" cy="593953"/>
          </a:xfrm>
        </p:spPr>
        <p:txBody>
          <a:bodyPr>
            <a:noAutofit/>
          </a:bodyPr>
          <a:lstStyle/>
          <a:p>
            <a:r>
              <a:rPr lang="en-US" spc="0">
                <a:latin typeface="Source Sans Pro" panose="020B0503030403020204" pitchFamily="34" charset="0"/>
                <a:ea typeface="Source Sans Pro" panose="020B0503030403020204" pitchFamily="34" charset="0"/>
              </a:rPr>
              <a:t>Equity Requirements – Partner Buyout</a:t>
            </a:r>
            <a:br>
              <a:rPr lang="en-US" spc="0">
                <a:latin typeface="Source Sans Pro" panose="020B0503030403020204" pitchFamily="34" charset="0"/>
                <a:ea typeface="Source Sans Pro" panose="020B0503030403020204" pitchFamily="34" charset="0"/>
              </a:rPr>
            </a:br>
            <a:endParaRPr lang="en-US" spc="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A03C9914-2AB1-3CBA-8C87-8DF494274A26}"/>
              </a:ext>
            </a:extLst>
          </p:cNvPr>
          <p:cNvSpPr>
            <a:spLocks noGrp="1"/>
          </p:cNvSpPr>
          <p:nvPr>
            <p:ph idx="1"/>
          </p:nvPr>
        </p:nvSpPr>
        <p:spPr>
          <a:xfrm>
            <a:off x="613611" y="1008668"/>
            <a:ext cx="11102138" cy="5569943"/>
          </a:xfrm>
        </p:spPr>
        <p:txBody>
          <a:bodyPr>
            <a:normAutofit fontScale="92500" lnSpcReduction="10000"/>
          </a:bodyPr>
          <a:lstStyle/>
          <a:p>
            <a:pPr marL="0" indent="0">
              <a:buNone/>
            </a:pPr>
            <a:r>
              <a:rPr lang="en-US" b="1">
                <a:latin typeface="Source Sans Pro" panose="020B0503030403020204" pitchFamily="34" charset="0"/>
                <a:ea typeface="Source Sans Pro" panose="020B0503030403020204" pitchFamily="34" charset="0"/>
              </a:rPr>
              <a:t>Ch. 2, Para C.2.a.ii.ii)b)(c) (p. 169)</a:t>
            </a:r>
            <a:r>
              <a:rPr lang="en-US">
                <a:latin typeface="Source Sans Pro" panose="020B0503030403020204" pitchFamily="34" charset="0"/>
                <a:ea typeface="Source Sans Pro" panose="020B0503030403020204" pitchFamily="34" charset="0"/>
              </a:rPr>
              <a:t> – Same as Standard 7(a)</a:t>
            </a:r>
            <a:endParaRPr lang="en-US" b="1">
              <a:latin typeface="Source Sans Pro" panose="020B0503030403020204" pitchFamily="34" charset="0"/>
              <a:ea typeface="Source Sans Pro" panose="020B0503030403020204" pitchFamily="34" charset="0"/>
            </a:endParaRPr>
          </a:p>
          <a:p>
            <a:r>
              <a:rPr lang="en-US" b="1"/>
              <a:t>Complete Partner Buyout:</a:t>
            </a:r>
          </a:p>
          <a:p>
            <a:pPr lvl="1"/>
            <a:r>
              <a:rPr lang="en-US" sz="2600">
                <a:effectLst/>
                <a:latin typeface="Source Sans Pro" panose="020B0503030403020204" pitchFamily="34" charset="0"/>
                <a:ea typeface="Source Sans Pro" panose="020B0503030403020204" pitchFamily="34" charset="0"/>
              </a:rPr>
              <a:t>If the 7(a) loan will finance more than 90% of the purchase price of a partner buyout, the following must be met:</a:t>
            </a:r>
          </a:p>
          <a:p>
            <a:pPr lvl="2"/>
            <a:r>
              <a:rPr lang="en-US" sz="2400">
                <a:effectLst/>
                <a:latin typeface="Source Sans Pro" panose="020B0503030403020204" pitchFamily="34" charset="0"/>
                <a:ea typeface="Source Sans Pro" panose="020B0503030403020204" pitchFamily="34" charset="0"/>
              </a:rPr>
              <a:t>The remaining owner(s) must certify that they have been actively participating in the business operation and held the same or an increasing ownership interest in the business for at least the past 24 months</a:t>
            </a:r>
          </a:p>
          <a:p>
            <a:pPr lvl="2"/>
            <a:r>
              <a:rPr lang="en-US" sz="2400">
                <a:effectLst/>
                <a:latin typeface="Source Sans Pro" panose="020B0503030403020204" pitchFamily="34" charset="0"/>
                <a:ea typeface="Source Sans Pro" panose="020B0503030403020204" pitchFamily="34" charset="0"/>
              </a:rPr>
              <a:t>Lender must include in the credit memo confirmation that the Borrower has made the required certification and retain </a:t>
            </a:r>
            <a:r>
              <a:rPr lang="en-US" sz="2400">
                <a:latin typeface="Source Sans Pro" panose="020B0503030403020204" pitchFamily="34" charset="0"/>
                <a:ea typeface="Source Sans Pro" panose="020B0503030403020204" pitchFamily="34" charset="0"/>
              </a:rPr>
              <a:t>the </a:t>
            </a:r>
            <a:r>
              <a:rPr lang="en-US" sz="2400">
                <a:effectLst/>
                <a:latin typeface="Source Sans Pro" panose="020B0503030403020204" pitchFamily="34" charset="0"/>
                <a:ea typeface="Source Sans Pro" panose="020B0503030403020204" pitchFamily="34" charset="0"/>
              </a:rPr>
              <a:t>certification in the file</a:t>
            </a:r>
          </a:p>
          <a:p>
            <a:pPr lvl="2"/>
            <a:r>
              <a:rPr lang="en-US" sz="2400">
                <a:effectLst/>
                <a:latin typeface="Source Sans Pro" panose="020B0503030403020204" pitchFamily="34" charset="0"/>
                <a:ea typeface="Source Sans Pro" panose="020B0503030403020204" pitchFamily="34" charset="0"/>
              </a:rPr>
              <a:t>The business balance sheets for the most recent completed fiscal year and current quarter must reflect a debt-to-worth ratio of no greater than 9:1 prior to the change in ownership</a:t>
            </a:r>
          </a:p>
          <a:p>
            <a:pPr lvl="2"/>
            <a:r>
              <a:rPr lang="en-US" sz="2400">
                <a:effectLst/>
                <a:latin typeface="Source Sans Pro" panose="020B0503030403020204" pitchFamily="34" charset="0"/>
                <a:ea typeface="Source Sans Pro" panose="020B0503030403020204" pitchFamily="34" charset="0"/>
              </a:rPr>
              <a:t>In the event the Lender is unable to document the above are satisfied, the remaining owner(s) must contribute cash </a:t>
            </a:r>
            <a:r>
              <a:rPr lang="en-US" sz="2400" b="1" u="sng">
                <a:effectLst/>
                <a:latin typeface="Source Sans Pro" panose="020B0503030403020204" pitchFamily="34" charset="0"/>
                <a:ea typeface="Source Sans Pro" panose="020B0503030403020204" pitchFamily="34" charset="0"/>
              </a:rPr>
              <a:t>either</a:t>
            </a:r>
            <a:r>
              <a:rPr lang="en-US" sz="2400">
                <a:effectLst/>
                <a:latin typeface="Source Sans Pro" panose="020B0503030403020204" pitchFamily="34" charset="0"/>
                <a:ea typeface="Source Sans Pro" panose="020B0503030403020204" pitchFamily="34" charset="0"/>
              </a:rPr>
              <a:t> sufficient to reflect a debt-to-worth ratio of no greater than 9:1 on the </a:t>
            </a:r>
            <a:r>
              <a:rPr lang="en-US" sz="2400" b="1" i="1">
                <a:effectLst/>
                <a:latin typeface="Source Sans Pro" panose="020B0503030403020204" pitchFamily="34" charset="0"/>
                <a:ea typeface="Source Sans Pro" panose="020B0503030403020204" pitchFamily="34" charset="0"/>
              </a:rPr>
              <a:t>business’s</a:t>
            </a:r>
            <a:r>
              <a:rPr lang="en-US" sz="2400">
                <a:effectLst/>
                <a:latin typeface="Source Sans Pro" panose="020B0503030403020204" pitchFamily="34" charset="0"/>
                <a:ea typeface="Source Sans Pro" panose="020B0503030403020204" pitchFamily="34" charset="0"/>
              </a:rPr>
              <a:t> balance sheet </a:t>
            </a:r>
            <a:r>
              <a:rPr lang="en-US" sz="2400" b="1" i="1">
                <a:effectLst/>
                <a:latin typeface="Source Sans Pro" panose="020B0503030403020204" pitchFamily="34" charset="0"/>
                <a:ea typeface="Source Sans Pro" panose="020B0503030403020204" pitchFamily="34" charset="0"/>
              </a:rPr>
              <a:t>for the current quarter prior to the change in ownership</a:t>
            </a:r>
            <a:r>
              <a:rPr lang="en-US" sz="2400">
                <a:effectLst/>
                <a:latin typeface="Source Sans Pro" panose="020B0503030403020204" pitchFamily="34" charset="0"/>
                <a:ea typeface="Source Sans Pro" panose="020B0503030403020204" pitchFamily="34" charset="0"/>
              </a:rPr>
              <a:t> </a:t>
            </a:r>
            <a:r>
              <a:rPr lang="en-US" sz="2400" b="1" u="sng">
                <a:effectLst/>
                <a:latin typeface="Source Sans Pro" panose="020B0503030403020204" pitchFamily="34" charset="0"/>
                <a:ea typeface="Source Sans Pro" panose="020B0503030403020204" pitchFamily="34" charset="0"/>
              </a:rPr>
              <a:t>or</a:t>
            </a:r>
            <a:r>
              <a:rPr lang="en-US" sz="2400">
                <a:effectLst/>
                <a:latin typeface="Source Sans Pro" panose="020B0503030403020204" pitchFamily="34" charset="0"/>
                <a:ea typeface="Source Sans Pro" panose="020B0503030403020204" pitchFamily="34" charset="0"/>
              </a:rPr>
              <a:t> in the amount of at least 10% of the purchase price of the business, as reflected in the purchase and sale agreement, whichever is less</a:t>
            </a:r>
            <a:endParaRPr lang="en-US" sz="2400" b="1">
              <a:latin typeface="Source Sans Pro" panose="020B0503030403020204" pitchFamily="34" charset="0"/>
              <a:ea typeface="Source Sans Pro" panose="020B0503030403020204" pitchFamily="34" charset="0"/>
            </a:endParaRPr>
          </a:p>
          <a:p>
            <a:endParaRPr lang="en-US">
              <a:latin typeface="Source Sans Pro" panose="020B0503030403020204" pitchFamily="34" charset="0"/>
              <a:ea typeface="Source Sans Pro" panose="020B0503030403020204" pitchFamily="34" charset="0"/>
            </a:endParaRPr>
          </a:p>
          <a:p>
            <a:pPr marL="0" indent="0">
              <a:buNone/>
            </a:pPr>
            <a:endParaRPr lang="en-US" sz="30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26118871"/>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3.xml><?xml version="1.0" encoding="utf-8"?>
<a:theme xmlns:a="http://schemas.openxmlformats.org/drawingml/2006/main" name="3_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4.xml><?xml version="1.0" encoding="utf-8"?>
<a:theme xmlns:a="http://schemas.openxmlformats.org/drawingml/2006/main" name="1_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5.xml><?xml version="1.0" encoding="utf-8"?>
<a:theme xmlns:a="http://schemas.openxmlformats.org/drawingml/2006/main" name="2_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767BAB3877AD40AB2230F30C79953F" ma:contentTypeVersion="16" ma:contentTypeDescription="Create a new document." ma:contentTypeScope="" ma:versionID="b7d0e7470a23f69e6bf1c5043892f839">
  <xsd:schema xmlns:xsd="http://www.w3.org/2001/XMLSchema" xmlns:xs="http://www.w3.org/2001/XMLSchema" xmlns:p="http://schemas.microsoft.com/office/2006/metadata/properties" xmlns:ns2="592f9897-b777-4247-b470-e2f3fe4d6399" xmlns:ns3="b3ef00b3-a794-4e12-8f48-40569a338baf" targetNamespace="http://schemas.microsoft.com/office/2006/metadata/properties" ma:root="true" ma:fieldsID="b31c5a463315108e5f2e9047573d6b12" ns2:_="" ns3:_="">
    <xsd:import namespace="592f9897-b777-4247-b470-e2f3fe4d6399"/>
    <xsd:import namespace="b3ef00b3-a794-4e12-8f48-40569a338baf"/>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Description1"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Gend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f9897-b777-4247-b470-e2f3fe4d6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Description1" ma:index="13" nillable="true" ma:displayName="Description 1" ma:format="Dropdown" ma:internalName="Description1">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Gender" ma:index="19" nillable="true" ma:displayName="Gender" ma:default="1" ma:format="Dropdown" ma:internalName="Gender">
      <xsd:simpleType>
        <xsd:restriction base="dms:Boolea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a0e949-ffd4-4536-b9e8-54043ebe243a"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ef00b3-a794-4e12-8f48-40569a338ba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6129cbd-2280-4424-b773-be4105fdb7af}" ma:internalName="TaxCatchAll" ma:showField="CatchAllData" ma:web="b3ef00b3-a794-4e12-8f48-40569a338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1 xmlns="592f9897-b777-4247-b470-e2f3fe4d6399" xsi:nil="true"/>
    <Gender xmlns="592f9897-b777-4247-b470-e2f3fe4d6399">true</Gender>
    <TaxCatchAll xmlns="b3ef00b3-a794-4e12-8f48-40569a338baf" xsi:nil="true"/>
    <lcf76f155ced4ddcb4097134ff3c332f xmlns="592f9897-b777-4247-b470-e2f3fe4d63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4FE1BF-2FDC-456B-80A1-45A841FA8BE8}">
  <ds:schemaRefs>
    <ds:schemaRef ds:uri="592f9897-b777-4247-b470-e2f3fe4d6399"/>
    <ds:schemaRef ds:uri="b3ef00b3-a794-4e12-8f48-40569a338b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3.xml><?xml version="1.0" encoding="utf-8"?>
<ds:datastoreItem xmlns:ds="http://schemas.openxmlformats.org/officeDocument/2006/customXml" ds:itemID="{D8A11E31-3BDF-4A25-A856-AFFD372E10B8}">
  <ds:schemaRefs>
    <ds:schemaRef ds:uri="http://purl.org/dc/elements/1.1/"/>
    <ds:schemaRef ds:uri="http://purl.org/dc/dcmitype/"/>
    <ds:schemaRef ds:uri="http://www.w3.org/XML/1998/namespace"/>
    <ds:schemaRef ds:uri="http://schemas.microsoft.com/office/2006/documentManagement/types"/>
    <ds:schemaRef ds:uri="592f9897-b777-4247-b470-e2f3fe4d6399"/>
    <ds:schemaRef ds:uri="http://schemas.microsoft.com/office/infopath/2007/PartnerControls"/>
    <ds:schemaRef ds:uri="http://schemas.openxmlformats.org/package/2006/metadata/core-properties"/>
    <ds:schemaRef ds:uri="b3ef00b3-a794-4e12-8f48-40569a338ba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6</TotalTime>
  <Words>14526</Words>
  <Application>Microsoft Office PowerPoint</Application>
  <PresentationFormat>Widescreen</PresentationFormat>
  <Paragraphs>1177</Paragraphs>
  <Slides>121</Slides>
  <Notes>116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121</vt:i4>
      </vt:variant>
    </vt:vector>
  </HeadingPairs>
  <TitlesOfParts>
    <vt:vector size="134" baseType="lpstr">
      <vt:lpstr>Arial</vt:lpstr>
      <vt:lpstr>Calibri</vt:lpstr>
      <vt:lpstr>Segoe UI</vt:lpstr>
      <vt:lpstr>Aptos</vt:lpstr>
      <vt:lpstr>default</vt:lpstr>
      <vt:lpstr>Wingdings</vt:lpstr>
      <vt:lpstr>Source Sans Pro</vt:lpstr>
      <vt:lpstr>Source Sans Pro SemiBold</vt:lpstr>
      <vt:lpstr>SBA-Template</vt:lpstr>
      <vt:lpstr>1_Office Theme</vt:lpstr>
      <vt:lpstr>3_SBA-Template</vt:lpstr>
      <vt:lpstr>1_SBA-Template</vt:lpstr>
      <vt:lpstr>2_SBA-Template</vt:lpstr>
      <vt:lpstr>U.S. Small Business Administration  Office of Capital Access</vt:lpstr>
      <vt:lpstr>Small Business Administration</vt:lpstr>
      <vt:lpstr>Office of Capital Access</vt:lpstr>
      <vt:lpstr>Office of Capital Access</vt:lpstr>
      <vt:lpstr>SBA Loan Guaranty Processing Center</vt:lpstr>
      <vt:lpstr>PowerPoint Presentation</vt:lpstr>
      <vt:lpstr>7(a) LGPC - Metrics</vt:lpstr>
      <vt:lpstr>7(a) LGPC - Hot Topics</vt:lpstr>
      <vt:lpstr>7(a) LGPC - Hot Topics</vt:lpstr>
      <vt:lpstr>7(a) LGPC - Hot Topics</vt:lpstr>
      <vt:lpstr>PowerPoint Presentation</vt:lpstr>
      <vt:lpstr>PowerPoint Presentation</vt:lpstr>
      <vt:lpstr>PowerPoint Presentation</vt:lpstr>
      <vt:lpstr>PowerPoint Presentation</vt:lpstr>
      <vt:lpstr>Questions? </vt:lpstr>
      <vt:lpstr>7(a) Loan Origination Division</vt:lpstr>
      <vt:lpstr>Recent Notices  </vt:lpstr>
      <vt:lpstr>Procedural Notice 5000-866946 Update to SOP 50 57 3</vt:lpstr>
      <vt:lpstr>SOP 50 10 8</vt:lpstr>
      <vt:lpstr>SOP 50 10 8 - 7(a) Lenders with Delegated Authority</vt:lpstr>
      <vt:lpstr>SOP 50 10 8 - Exceptions to Policy</vt:lpstr>
      <vt:lpstr>SOP 50 10 8 - 7(a) Small Loans</vt:lpstr>
      <vt:lpstr>SOP 50 10 8 - SBA Franchise Directory</vt:lpstr>
      <vt:lpstr>SOP 50 10 8 - Other</vt:lpstr>
      <vt:lpstr>SOP 50 10 8</vt:lpstr>
      <vt:lpstr>Section A Core Requirements for all 7(a) and 504 Loans</vt:lpstr>
      <vt:lpstr>Affiliation / Passive Business – Management Agreement</vt:lpstr>
      <vt:lpstr>Passive Business</vt:lpstr>
      <vt:lpstr>Ineligible Business</vt:lpstr>
      <vt:lpstr>Ineligible Business – Prior Loss &amp; Delinquent SBA Debt</vt:lpstr>
      <vt:lpstr>Businesses Owned by Non-U.S. Citizens</vt:lpstr>
      <vt:lpstr>Businesses Owned by Non-U.S. Citizens</vt:lpstr>
      <vt:lpstr>Eligible vs Ineligible Persons</vt:lpstr>
      <vt:lpstr>6-Month Lookback &amp; Citizenship Requirements</vt:lpstr>
      <vt:lpstr>Guarantors and Citizenship Requirements</vt:lpstr>
      <vt:lpstr>Date of Birth Requirement       </vt:lpstr>
      <vt:lpstr>Ineligible Persons and Illegal Aliens</vt:lpstr>
      <vt:lpstr>Documentation Requirements     </vt:lpstr>
      <vt:lpstr>Documentation Requirements #2</vt:lpstr>
      <vt:lpstr>Q&amp;A   </vt:lpstr>
      <vt:lpstr>Franchises</vt:lpstr>
      <vt:lpstr>Adding a Franchise to the Franchise Directory</vt:lpstr>
      <vt:lpstr>Franchisor Certifications</vt:lpstr>
      <vt:lpstr>Businesses Operating Under Multiple Brands</vt:lpstr>
      <vt:lpstr>Other Franchise Guidance</vt:lpstr>
      <vt:lpstr>Credit Elsewhere</vt:lpstr>
      <vt:lpstr>Customer Identification Programs</vt:lpstr>
      <vt:lpstr>Loans to ESOPs, Cooperatives, ROBS and 401(k)s</vt:lpstr>
      <vt:lpstr>Improvements to Leased Space</vt:lpstr>
      <vt:lpstr>Leased Space – Tenant Improvements</vt:lpstr>
      <vt:lpstr>Fees, Out of Pocket Expenses &amp; Agent Fee Disclosure</vt:lpstr>
      <vt:lpstr>Guaranties</vt:lpstr>
      <vt:lpstr>Tax Transcript/Verification of Financial Information</vt:lpstr>
      <vt:lpstr>Hazard Insurance Requirements</vt:lpstr>
      <vt:lpstr>Flood Insurance Requirements</vt:lpstr>
      <vt:lpstr>Life Insurance Requirements</vt:lpstr>
      <vt:lpstr>Environmental Policies</vt:lpstr>
      <vt:lpstr>Submission of Environmental Report – No Contamination</vt:lpstr>
      <vt:lpstr>Properties With Contamination</vt:lpstr>
      <vt:lpstr>Properties With Contamination (Continued)</vt:lpstr>
      <vt:lpstr>Environmental Decision Appeals</vt:lpstr>
      <vt:lpstr>Section B 7(a) Loan Program Specific Requirements</vt:lpstr>
      <vt:lpstr>Chapter 1: Standard 7(a) Loans (Loans Greater than $350,000)</vt:lpstr>
      <vt:lpstr>Chapter 1: Standard 7(a) Loans (Loans greater than $350,000) </vt:lpstr>
      <vt:lpstr>Debt Refinancing </vt:lpstr>
      <vt:lpstr>Refinancing Same Institution Debt (SID) </vt:lpstr>
      <vt:lpstr>Refinancing Same Institution Debt (SID) 7(a) Loans </vt:lpstr>
      <vt:lpstr>Debt Refinancing - E-Tran Terms and Conditions </vt:lpstr>
      <vt:lpstr>Partial Change of Ownership </vt:lpstr>
      <vt:lpstr>Partial Change of Ownership - Guaranties </vt:lpstr>
      <vt:lpstr>Loan Maturities </vt:lpstr>
      <vt:lpstr>Lender’s Credit Analysis </vt:lpstr>
      <vt:lpstr>Lender’s Credit Analysis #2 </vt:lpstr>
      <vt:lpstr>Equity Requirements </vt:lpstr>
      <vt:lpstr>Equity Requirements – Complete Changes of Ownership </vt:lpstr>
      <vt:lpstr>Equity Requirements – Business Expansion </vt:lpstr>
      <vt:lpstr>Equity Requirements – Complete Partner Buyout </vt:lpstr>
      <vt:lpstr>Equity Requirements – Partial Change of Ownership </vt:lpstr>
      <vt:lpstr>Equity Requirements – Source of Equity Injection </vt:lpstr>
      <vt:lpstr>Equity Requirements – Source of Equity Injection #2 </vt:lpstr>
      <vt:lpstr>Collateral </vt:lpstr>
      <vt:lpstr>Adequacy of Collateral </vt:lpstr>
      <vt:lpstr>Liens on Vehicles for Standard 7(a) Loans </vt:lpstr>
      <vt:lpstr>Collateral Requirements for Standard 7(a) Loans </vt:lpstr>
      <vt:lpstr>First Security Interest Requirement Exceptions </vt:lpstr>
      <vt:lpstr>Assets Owned by an Owner of the Applicant and Spouse </vt:lpstr>
      <vt:lpstr>Submission of Application for Guaranty </vt:lpstr>
      <vt:lpstr>Delegated Loan Application Questions </vt:lpstr>
      <vt:lpstr>Delegated Loan Application Exceptions </vt:lpstr>
      <vt:lpstr>Direct and Indirect Ownership of the Applicant </vt:lpstr>
      <vt:lpstr>Chapter 2: 7(a) Small &amp; SBA Express</vt:lpstr>
      <vt:lpstr>7(a) Small &amp; SBA Express </vt:lpstr>
      <vt:lpstr>Underwriting 7(a) Small Loans – SBSS Score </vt:lpstr>
      <vt:lpstr>Underwriting 7(a) Small Loans – SBSS Score #2 </vt:lpstr>
      <vt:lpstr>Underwriting 7(a) Small Loans – Lender’s Credit Memo </vt:lpstr>
      <vt:lpstr>Equity Requirements – 7(a) Small Loans </vt:lpstr>
      <vt:lpstr>Equity Requirements – Changes of Ownership  for 7(a) Small Loans </vt:lpstr>
      <vt:lpstr>Equity Requirements – Complete Change of Ownership </vt:lpstr>
      <vt:lpstr>Equity Requirements – Partner Buyout </vt:lpstr>
      <vt:lpstr>Equity Requirements – Partial Change of Ownerhship </vt:lpstr>
      <vt:lpstr>Equity Requirements – Source of Equity Injection </vt:lpstr>
      <vt:lpstr>Equity Requirements – Source of Equity Injection #2 </vt:lpstr>
      <vt:lpstr>Underwriting for SBA Express Loans  </vt:lpstr>
      <vt:lpstr>Collateral - 7(a) Small and SBA Express Loans </vt:lpstr>
      <vt:lpstr>Collateral - 7(a) Small and SBA Express Loans #2 </vt:lpstr>
      <vt:lpstr>Chapter 5: E-Tran Terms and Conditions Through Disbursement For All 7(a) Loans</vt:lpstr>
      <vt:lpstr>E-Tran Terms and Conditions</vt:lpstr>
      <vt:lpstr>Post-Approval Modifications</vt:lpstr>
      <vt:lpstr>Post-Approval Modifications and Loan Increases</vt:lpstr>
      <vt:lpstr>Loan Closing and Disbursement Updates</vt:lpstr>
      <vt:lpstr>New Borrower Certifications at Loan Closing</vt:lpstr>
      <vt:lpstr>Closing  SBA Express, Export Express, and 7(a) Small Loans:</vt:lpstr>
      <vt:lpstr>Save the Date – Upcoming Updates</vt:lpstr>
      <vt:lpstr>7(a) Loan Program Resources</vt:lpstr>
      <vt:lpstr>7(a) Loan Program Points of Contact  </vt:lpstr>
      <vt:lpstr>7(a) Loan Program Points of Contact Continued  </vt:lpstr>
      <vt:lpstr>Subscribe/Unsubscribe to SBA OCA 7(a) Loan Program News</vt:lpstr>
      <vt:lpstr>SBA Office of Capital Access LinkedIn </vt:lpstr>
      <vt:lpstr>Subscribe to  SBA’s OCA 7(a) Loan Program Newsletter</vt:lpstr>
      <vt:lpstr>Subscribe to 7(a) Working Capital Pilot Newsletter</vt:lpstr>
      <vt:lpstr>SBA’s Training On Demand Web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Maxwell, Ross W.</dc:creator>
  <cp:lastModifiedBy>Maxwell, Ross W.</cp:lastModifiedBy>
  <cp:revision>3</cp:revision>
  <cp:lastPrinted>2025-04-22T10:54:17Z</cp:lastPrinted>
  <dcterms:created xsi:type="dcterms:W3CDTF">2021-01-27T20:19:10Z</dcterms:created>
  <dcterms:modified xsi:type="dcterms:W3CDTF">2025-04-22T17:53:50Z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0x0101003A767BAB3877AD40AB2230F30C79953F</vt:lpwstr>
  </property>
  <property fmtid="{D5CDD505-2E9C-101B-9397-08002B2CF9AE}" pid="3" name="MediaServiceImageTags">
    <vt:lpwstr/>
  </property>
</Properties>
</file>